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0" r:id="rId4"/>
    <p:sldMasterId id="2147483850" r:id="rId5"/>
    <p:sldMasterId id="2147483736" r:id="rId6"/>
    <p:sldMasterId id="2147483794" r:id="rId7"/>
    <p:sldMasterId id="2147483799" r:id="rId8"/>
    <p:sldMasterId id="2147483779" r:id="rId9"/>
    <p:sldMasterId id="2147483789" r:id="rId10"/>
    <p:sldMasterId id="2147483774" r:id="rId11"/>
    <p:sldMasterId id="2147483784" r:id="rId12"/>
  </p:sldMasterIdLst>
  <p:notesMasterIdLst>
    <p:notesMasterId r:id="rId20"/>
  </p:notesMasterIdLst>
  <p:handoutMasterIdLst>
    <p:handoutMasterId r:id="rId21"/>
  </p:handoutMasterIdLst>
  <p:sldIdLst>
    <p:sldId id="4131" r:id="rId13"/>
    <p:sldId id="4132" r:id="rId14"/>
    <p:sldId id="4133" r:id="rId15"/>
    <p:sldId id="4225" r:id="rId16"/>
    <p:sldId id="4226" r:id="rId17"/>
    <p:sldId id="4223" r:id="rId18"/>
    <p:sldId id="4084" r:id="rId19"/>
  </p:sldIdLst>
  <p:sldSz cx="12192000" cy="6858000"/>
  <p:notesSz cx="6858000" cy="9144000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A547D8-8786-22EA-C458-320471867C2A}" name="Plogsties, Jan" initials="PJ" userId="S-1-5-21-2133556540-201030058-1543859470-3914" providerId="AD"/>
  <p188:author id="{6E133BEC-57CC-38E8-F52F-A645E8C33598}" name="Albert Heuberger" initials="AH" userId="S::albert.heuberger@lze-ev.de::eabf7ec1-1432-4475-b77c-b8bdf41ed2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chiedrich, Romy" initials="ZR" lastIdx="1" clrIdx="0">
    <p:extLst>
      <p:ext uri="{19B8F6BF-5375-455C-9EA6-DF929625EA0E}">
        <p15:presenceInfo xmlns:p15="http://schemas.microsoft.com/office/powerpoint/2012/main" userId="S-1-5-21-4195766321-1770279233-3988302008-2184" providerId="AD"/>
      </p:ext>
    </p:extLst>
  </p:cmAuthor>
  <p:cmAuthor id="2" name="Plogsties, Jan" initials="PJ" lastIdx="18" clrIdx="1">
    <p:extLst>
      <p:ext uri="{19B8F6BF-5375-455C-9EA6-DF929625EA0E}">
        <p15:presenceInfo xmlns:p15="http://schemas.microsoft.com/office/powerpoint/2012/main" userId="S-1-5-21-2133556540-201030058-1543859470-3914" providerId="AD"/>
      </p:ext>
    </p:extLst>
  </p:cmAuthor>
  <p:cmAuthor id="3" name="Albert Heuberger" initials="AH" lastIdx="5" clrIdx="2">
    <p:extLst>
      <p:ext uri="{19B8F6BF-5375-455C-9EA6-DF929625EA0E}">
        <p15:presenceInfo xmlns:p15="http://schemas.microsoft.com/office/powerpoint/2012/main" userId="S::albert.heuberger@lze-ev.de::eabf7ec1-1432-4475-b77c-b8bdf41ed260" providerId="AD"/>
      </p:ext>
    </p:extLst>
  </p:cmAuthor>
  <p:cmAuthor id="4" name="Hübler, Daniela" initials="HD" lastIdx="1" clrIdx="3">
    <p:extLst>
      <p:ext uri="{19B8F6BF-5375-455C-9EA6-DF929625EA0E}">
        <p15:presenceInfo xmlns:p15="http://schemas.microsoft.com/office/powerpoint/2012/main" userId="S-1-5-21-4195766321-1770279233-3988302008-12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932"/>
    <a:srgbClr val="BFDE18"/>
    <a:srgbClr val="C2E6A1"/>
    <a:srgbClr val="91C629"/>
    <a:srgbClr val="6EBF36"/>
    <a:srgbClr val="C2D71B"/>
    <a:srgbClr val="F4D904"/>
    <a:srgbClr val="8DC92C"/>
    <a:srgbClr val="9FC924"/>
    <a:srgbClr val="ECD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6733" autoAdjust="0"/>
  </p:normalViewPr>
  <p:slideViewPr>
    <p:cSldViewPr snapToGrid="0" showGuides="1">
      <p:cViewPr>
        <p:scale>
          <a:sx n="100" d="100"/>
          <a:sy n="100" d="100"/>
        </p:scale>
        <p:origin x="882" y="3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187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12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E8A67F-1B48-4243-98AB-5A7E04EE6900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BBD2A141-6D69-414A-A536-B4E04C3A3E2F}">
      <dgm:prSet phldrT="[Text]" custT="1"/>
      <dgm:spPr>
        <a:solidFill>
          <a:srgbClr val="ABB70D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June</a:t>
          </a:r>
        </a:p>
      </dgm:t>
    </dgm:pt>
    <dgm:pt modelId="{A8332DC2-B058-4B9E-AF1E-9C40B3A8DE4C}" type="parTrans" cxnId="{0F5C3F64-23A8-4F70-ABDD-2B2A7FBF9A4F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86194287-AB06-41AC-A536-5C90A7A50D66}" type="sibTrans" cxnId="{0F5C3F64-23A8-4F70-ABDD-2B2A7FBF9A4F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6B3E5D5D-EA96-425E-9A28-CE30E9912C68}">
      <dgm:prSet phldrT="[Text]" custT="1"/>
      <dgm:spPr>
        <a:solidFill>
          <a:srgbClr val="A3AF0D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July</a:t>
          </a:r>
          <a:endParaRPr lang="de-DE" sz="1100" b="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gm:t>
    </dgm:pt>
    <dgm:pt modelId="{4A96F830-1901-4395-AEBD-F3FEFED9B880}" type="parTrans" cxnId="{AA7BF16A-9E1E-48EA-8D8B-92AAD1CA76C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E2A50451-3E86-4233-B31D-B4C953E3CF77}" type="sibTrans" cxnId="{AA7BF16A-9E1E-48EA-8D8B-92AAD1CA76C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E9B1B3CD-B4F6-459F-922C-A51584F69C48}">
      <dgm:prSet phldrT="[Text]" custT="1"/>
      <dgm:spPr>
        <a:solidFill>
          <a:srgbClr val="87A90B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August</a:t>
          </a:r>
        </a:p>
      </dgm:t>
    </dgm:pt>
    <dgm:pt modelId="{53269522-B2EE-4AE4-ACE0-D780572D09CB}" type="parTrans" cxnId="{94EEA8A4-81DE-4C08-A336-1CF41649C648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D88E8A6D-7C6A-4DA0-9082-8AAEAE4F768A}" type="sibTrans" cxnId="{94EEA8A4-81DE-4C08-A336-1CF41649C648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1C270E91-6384-43E6-BCF5-7FA8C64A5D43}">
      <dgm:prSet phldrT="[Text]" custT="1"/>
      <dgm:spPr>
        <a:solidFill>
          <a:srgbClr val="7B9A0A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September</a:t>
          </a:r>
        </a:p>
      </dgm:t>
    </dgm:pt>
    <dgm:pt modelId="{4B05B896-A56E-4658-881F-E16633F829B8}" type="parTrans" cxnId="{DE6CD5A9-8CD3-4772-A3D7-03D2FB549C87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F7ADF155-5327-4F14-8580-331FED8B5612}" type="sibTrans" cxnId="{DE6CD5A9-8CD3-4772-A3D7-03D2FB549C87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7F78702C-E129-42A0-8792-AE1C281149DF}">
      <dgm:prSet phldrT="[Text]" custT="1"/>
      <dgm:spPr>
        <a:solidFill>
          <a:srgbClr val="6E8909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October</a:t>
          </a:r>
          <a:endParaRPr lang="de-DE" sz="1100" b="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gm:t>
    </dgm:pt>
    <dgm:pt modelId="{C3897C62-D50B-4BB7-88C9-C8AF90E73078}" type="parTrans" cxnId="{D378E52D-F7FD-4FCF-BD54-C95ACD3FDCA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242BC992-ED6C-4790-BBE9-3550ADCDCC0B}" type="sibTrans" cxnId="{D378E52D-F7FD-4FCF-BD54-C95ACD3FDCAB}">
      <dgm:prSet/>
      <dgm:spPr/>
      <dgm:t>
        <a:bodyPr/>
        <a:lstStyle/>
        <a:p>
          <a:endParaRPr lang="de-DE">
            <a:ln>
              <a:noFill/>
            </a:ln>
            <a:solidFill>
              <a:schemeClr val="tx1"/>
            </a:solidFill>
          </a:endParaRPr>
        </a:p>
      </dgm:t>
    </dgm:pt>
    <dgm:pt modelId="{D56486F1-38C6-42C4-A5C7-B17F2BF7C517}">
      <dgm:prSet phldrT="[Text]" custT="1"/>
      <dgm:spPr>
        <a:solidFill>
          <a:srgbClr val="627A08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November</a:t>
          </a:r>
        </a:p>
      </dgm:t>
    </dgm:pt>
    <dgm:pt modelId="{F9882AD7-6055-4A5D-909B-F0913C06FADA}" type="parTrans" cxnId="{EC80A7B1-56D7-4C2F-97E4-3ECE96237434}">
      <dgm:prSet/>
      <dgm:spPr/>
      <dgm:t>
        <a:bodyPr/>
        <a:lstStyle/>
        <a:p>
          <a:endParaRPr lang="de-DE"/>
        </a:p>
      </dgm:t>
    </dgm:pt>
    <dgm:pt modelId="{9E61B282-5A0C-4D4B-BB41-D1D3C1611271}" type="sibTrans" cxnId="{EC80A7B1-56D7-4C2F-97E4-3ECE96237434}">
      <dgm:prSet/>
      <dgm:spPr/>
      <dgm:t>
        <a:bodyPr/>
        <a:lstStyle/>
        <a:p>
          <a:endParaRPr lang="de-DE"/>
        </a:p>
      </dgm:t>
    </dgm:pt>
    <dgm:pt modelId="{6EE80CBE-BF82-4734-989F-87F23DF0E917}">
      <dgm:prSet phldrT="[Text]" custT="1"/>
      <dgm:spPr>
        <a:solidFill>
          <a:srgbClr val="546907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sz="1100" b="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December</a:t>
          </a:r>
          <a:endParaRPr lang="de-DE" sz="1100" b="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gm:t>
    </dgm:pt>
    <dgm:pt modelId="{A026903D-3C16-4290-BEEA-4D10DA465C6A}" type="parTrans" cxnId="{EB62852C-5538-495A-B494-C15BA79595BD}">
      <dgm:prSet/>
      <dgm:spPr/>
      <dgm:t>
        <a:bodyPr/>
        <a:lstStyle/>
        <a:p>
          <a:endParaRPr lang="de-DE"/>
        </a:p>
      </dgm:t>
    </dgm:pt>
    <dgm:pt modelId="{B5B4B748-2403-4ECE-8E78-02CD9436684D}" type="sibTrans" cxnId="{EB62852C-5538-495A-B494-C15BA79595BD}">
      <dgm:prSet/>
      <dgm:spPr/>
      <dgm:t>
        <a:bodyPr/>
        <a:lstStyle/>
        <a:p>
          <a:endParaRPr lang="de-DE"/>
        </a:p>
      </dgm:t>
    </dgm:pt>
    <dgm:pt modelId="{36E88068-7B3F-4E52-8E87-0DFF25285F52}" type="pres">
      <dgm:prSet presAssocID="{92E8A67F-1B48-4243-98AB-5A7E04EE6900}" presName="Name0" presStyleCnt="0">
        <dgm:presLayoutVars>
          <dgm:dir/>
          <dgm:animLvl val="lvl"/>
          <dgm:resizeHandles val="exact"/>
        </dgm:presLayoutVars>
      </dgm:prSet>
      <dgm:spPr/>
    </dgm:pt>
    <dgm:pt modelId="{B27026FE-76D0-4555-86BD-DD7DBD77FD34}" type="pres">
      <dgm:prSet presAssocID="{BBD2A141-6D69-414A-A536-B4E04C3A3E2F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F4800D7-E405-4F76-B315-F8DCDB15F7E1}" type="pres">
      <dgm:prSet presAssocID="{86194287-AB06-41AC-A536-5C90A7A50D66}" presName="parTxOnlySpace" presStyleCnt="0"/>
      <dgm:spPr/>
    </dgm:pt>
    <dgm:pt modelId="{AE73D462-3E74-4A93-8938-A94EAD9C89CB}" type="pres">
      <dgm:prSet presAssocID="{6B3E5D5D-EA96-425E-9A28-CE30E9912C68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7DD836EC-FD68-4731-A2C2-D1DDE9967BB3}" type="pres">
      <dgm:prSet presAssocID="{E2A50451-3E86-4233-B31D-B4C953E3CF77}" presName="parTxOnlySpace" presStyleCnt="0"/>
      <dgm:spPr/>
    </dgm:pt>
    <dgm:pt modelId="{A3BE7C6A-D4DE-43E9-A22D-74C81C35A5DF}" type="pres">
      <dgm:prSet presAssocID="{E9B1B3CD-B4F6-459F-922C-A51584F69C48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AAE47544-9751-4D18-BCB1-B756FDDB3D17}" type="pres">
      <dgm:prSet presAssocID="{D88E8A6D-7C6A-4DA0-9082-8AAEAE4F768A}" presName="parTxOnlySpace" presStyleCnt="0"/>
      <dgm:spPr/>
    </dgm:pt>
    <dgm:pt modelId="{236ED954-8972-4EF6-81B4-5EDEAE08C391}" type="pres">
      <dgm:prSet presAssocID="{1C270E91-6384-43E6-BCF5-7FA8C64A5D43}" presName="parTxOnly" presStyleLbl="node1" presStyleIdx="3" presStyleCnt="7" custScaleX="102596">
        <dgm:presLayoutVars>
          <dgm:chMax val="0"/>
          <dgm:chPref val="0"/>
          <dgm:bulletEnabled val="1"/>
        </dgm:presLayoutVars>
      </dgm:prSet>
      <dgm:spPr/>
    </dgm:pt>
    <dgm:pt modelId="{6B9CAAD7-D2D1-4AD0-8368-54B331841DA8}" type="pres">
      <dgm:prSet presAssocID="{F7ADF155-5327-4F14-8580-331FED8B5612}" presName="parTxOnlySpace" presStyleCnt="0"/>
      <dgm:spPr/>
    </dgm:pt>
    <dgm:pt modelId="{67773FB4-1BAE-4BA6-B15A-81811060D0B7}" type="pres">
      <dgm:prSet presAssocID="{7F78702C-E129-42A0-8792-AE1C281149DF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45036D5-DFB0-4BA1-AACE-ACEF6B28CBF2}" type="pres">
      <dgm:prSet presAssocID="{242BC992-ED6C-4790-BBE9-3550ADCDCC0B}" presName="parTxOnlySpace" presStyleCnt="0"/>
      <dgm:spPr/>
    </dgm:pt>
    <dgm:pt modelId="{8B4CC001-1646-4D55-B66D-BDDD5496976B}" type="pres">
      <dgm:prSet presAssocID="{D56486F1-38C6-42C4-A5C7-B17F2BF7C517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6732A3D-978F-4B53-8C23-D922558800B6}" type="pres">
      <dgm:prSet presAssocID="{9E61B282-5A0C-4D4B-BB41-D1D3C1611271}" presName="parTxOnlySpace" presStyleCnt="0"/>
      <dgm:spPr/>
    </dgm:pt>
    <dgm:pt modelId="{140CDABF-0D28-40F5-9BEB-E512984B1C0B}" type="pres">
      <dgm:prSet presAssocID="{6EE80CBE-BF82-4734-989F-87F23DF0E917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C829070C-E898-4FDF-8FF7-7603965971DC}" type="presOf" srcId="{1C270E91-6384-43E6-BCF5-7FA8C64A5D43}" destId="{236ED954-8972-4EF6-81B4-5EDEAE08C391}" srcOrd="0" destOrd="0" presId="urn:microsoft.com/office/officeart/2005/8/layout/chevron1"/>
    <dgm:cxn modelId="{0EE7FE1F-EA90-44E7-BE9F-73CDE20003A5}" type="presOf" srcId="{E9B1B3CD-B4F6-459F-922C-A51584F69C48}" destId="{A3BE7C6A-D4DE-43E9-A22D-74C81C35A5DF}" srcOrd="0" destOrd="0" presId="urn:microsoft.com/office/officeart/2005/8/layout/chevron1"/>
    <dgm:cxn modelId="{EB62852C-5538-495A-B494-C15BA79595BD}" srcId="{92E8A67F-1B48-4243-98AB-5A7E04EE6900}" destId="{6EE80CBE-BF82-4734-989F-87F23DF0E917}" srcOrd="6" destOrd="0" parTransId="{A026903D-3C16-4290-BEEA-4D10DA465C6A}" sibTransId="{B5B4B748-2403-4ECE-8E78-02CD9436684D}"/>
    <dgm:cxn modelId="{D378E52D-F7FD-4FCF-BD54-C95ACD3FDCAB}" srcId="{92E8A67F-1B48-4243-98AB-5A7E04EE6900}" destId="{7F78702C-E129-42A0-8792-AE1C281149DF}" srcOrd="4" destOrd="0" parTransId="{C3897C62-D50B-4BB7-88C9-C8AF90E73078}" sibTransId="{242BC992-ED6C-4790-BBE9-3550ADCDCC0B}"/>
    <dgm:cxn modelId="{41F83D38-F77D-4329-B31F-5E2B3DCACE67}" type="presOf" srcId="{7F78702C-E129-42A0-8792-AE1C281149DF}" destId="{67773FB4-1BAE-4BA6-B15A-81811060D0B7}" srcOrd="0" destOrd="0" presId="urn:microsoft.com/office/officeart/2005/8/layout/chevron1"/>
    <dgm:cxn modelId="{D8F9925E-77D5-4475-A1CB-F4AE9BD347D2}" type="presOf" srcId="{BBD2A141-6D69-414A-A536-B4E04C3A3E2F}" destId="{B27026FE-76D0-4555-86BD-DD7DBD77FD34}" srcOrd="0" destOrd="0" presId="urn:microsoft.com/office/officeart/2005/8/layout/chevron1"/>
    <dgm:cxn modelId="{CFA03541-0783-48E3-9718-CE988D5D6F32}" type="presOf" srcId="{92E8A67F-1B48-4243-98AB-5A7E04EE6900}" destId="{36E88068-7B3F-4E52-8E87-0DFF25285F52}" srcOrd="0" destOrd="0" presId="urn:microsoft.com/office/officeart/2005/8/layout/chevron1"/>
    <dgm:cxn modelId="{0F5C3F64-23A8-4F70-ABDD-2B2A7FBF9A4F}" srcId="{92E8A67F-1B48-4243-98AB-5A7E04EE6900}" destId="{BBD2A141-6D69-414A-A536-B4E04C3A3E2F}" srcOrd="0" destOrd="0" parTransId="{A8332DC2-B058-4B9E-AF1E-9C40B3A8DE4C}" sibTransId="{86194287-AB06-41AC-A536-5C90A7A50D66}"/>
    <dgm:cxn modelId="{AA7BF16A-9E1E-48EA-8D8B-92AAD1CA76CB}" srcId="{92E8A67F-1B48-4243-98AB-5A7E04EE6900}" destId="{6B3E5D5D-EA96-425E-9A28-CE30E9912C68}" srcOrd="1" destOrd="0" parTransId="{4A96F830-1901-4395-AEBD-F3FEFED9B880}" sibTransId="{E2A50451-3E86-4233-B31D-B4C953E3CF77}"/>
    <dgm:cxn modelId="{2A6AA47B-7B58-480F-90A6-20696C7D3D28}" type="presOf" srcId="{D56486F1-38C6-42C4-A5C7-B17F2BF7C517}" destId="{8B4CC001-1646-4D55-B66D-BDDD5496976B}" srcOrd="0" destOrd="0" presId="urn:microsoft.com/office/officeart/2005/8/layout/chevron1"/>
    <dgm:cxn modelId="{94EEA8A4-81DE-4C08-A336-1CF41649C648}" srcId="{92E8A67F-1B48-4243-98AB-5A7E04EE6900}" destId="{E9B1B3CD-B4F6-459F-922C-A51584F69C48}" srcOrd="2" destOrd="0" parTransId="{53269522-B2EE-4AE4-ACE0-D780572D09CB}" sibTransId="{D88E8A6D-7C6A-4DA0-9082-8AAEAE4F768A}"/>
    <dgm:cxn modelId="{DE6CD5A9-8CD3-4772-A3D7-03D2FB549C87}" srcId="{92E8A67F-1B48-4243-98AB-5A7E04EE6900}" destId="{1C270E91-6384-43E6-BCF5-7FA8C64A5D43}" srcOrd="3" destOrd="0" parTransId="{4B05B896-A56E-4658-881F-E16633F829B8}" sibTransId="{F7ADF155-5327-4F14-8580-331FED8B5612}"/>
    <dgm:cxn modelId="{EC80A7B1-56D7-4C2F-97E4-3ECE96237434}" srcId="{92E8A67F-1B48-4243-98AB-5A7E04EE6900}" destId="{D56486F1-38C6-42C4-A5C7-B17F2BF7C517}" srcOrd="5" destOrd="0" parTransId="{F9882AD7-6055-4A5D-909B-F0913C06FADA}" sibTransId="{9E61B282-5A0C-4D4B-BB41-D1D3C1611271}"/>
    <dgm:cxn modelId="{360BE2C2-9FD6-4B70-B6F3-01E874343D7F}" type="presOf" srcId="{6B3E5D5D-EA96-425E-9A28-CE30E9912C68}" destId="{AE73D462-3E74-4A93-8938-A94EAD9C89CB}" srcOrd="0" destOrd="0" presId="urn:microsoft.com/office/officeart/2005/8/layout/chevron1"/>
    <dgm:cxn modelId="{026E8CF3-6B2F-4352-AFCA-DA58E7F78E8B}" type="presOf" srcId="{6EE80CBE-BF82-4734-989F-87F23DF0E917}" destId="{140CDABF-0D28-40F5-9BEB-E512984B1C0B}" srcOrd="0" destOrd="0" presId="urn:microsoft.com/office/officeart/2005/8/layout/chevron1"/>
    <dgm:cxn modelId="{009DAA8D-317E-4F34-BB46-2358288FAE2F}" type="presParOf" srcId="{36E88068-7B3F-4E52-8E87-0DFF25285F52}" destId="{B27026FE-76D0-4555-86BD-DD7DBD77FD34}" srcOrd="0" destOrd="0" presId="urn:microsoft.com/office/officeart/2005/8/layout/chevron1"/>
    <dgm:cxn modelId="{D6DFACDB-359C-4055-A343-39EFEA5D4D4D}" type="presParOf" srcId="{36E88068-7B3F-4E52-8E87-0DFF25285F52}" destId="{4F4800D7-E405-4F76-B315-F8DCDB15F7E1}" srcOrd="1" destOrd="0" presId="urn:microsoft.com/office/officeart/2005/8/layout/chevron1"/>
    <dgm:cxn modelId="{97583F2C-18F0-46FC-9387-4F35C4EC447F}" type="presParOf" srcId="{36E88068-7B3F-4E52-8E87-0DFF25285F52}" destId="{AE73D462-3E74-4A93-8938-A94EAD9C89CB}" srcOrd="2" destOrd="0" presId="urn:microsoft.com/office/officeart/2005/8/layout/chevron1"/>
    <dgm:cxn modelId="{8E8D8815-511C-4799-8791-1BB48E7E6F0B}" type="presParOf" srcId="{36E88068-7B3F-4E52-8E87-0DFF25285F52}" destId="{7DD836EC-FD68-4731-A2C2-D1DDE9967BB3}" srcOrd="3" destOrd="0" presId="urn:microsoft.com/office/officeart/2005/8/layout/chevron1"/>
    <dgm:cxn modelId="{1A3333F3-7EE9-46DC-B6F8-F058275AA98D}" type="presParOf" srcId="{36E88068-7B3F-4E52-8E87-0DFF25285F52}" destId="{A3BE7C6A-D4DE-43E9-A22D-74C81C35A5DF}" srcOrd="4" destOrd="0" presId="urn:microsoft.com/office/officeart/2005/8/layout/chevron1"/>
    <dgm:cxn modelId="{798B1374-8B88-41AC-BF88-643A954AC91E}" type="presParOf" srcId="{36E88068-7B3F-4E52-8E87-0DFF25285F52}" destId="{AAE47544-9751-4D18-BCB1-B756FDDB3D17}" srcOrd="5" destOrd="0" presId="urn:microsoft.com/office/officeart/2005/8/layout/chevron1"/>
    <dgm:cxn modelId="{3AB77B55-1DEA-4EF6-9A67-444AB02F7B08}" type="presParOf" srcId="{36E88068-7B3F-4E52-8E87-0DFF25285F52}" destId="{236ED954-8972-4EF6-81B4-5EDEAE08C391}" srcOrd="6" destOrd="0" presId="urn:microsoft.com/office/officeart/2005/8/layout/chevron1"/>
    <dgm:cxn modelId="{CEB5E538-4211-44C5-BDD1-40D926BE5D19}" type="presParOf" srcId="{36E88068-7B3F-4E52-8E87-0DFF25285F52}" destId="{6B9CAAD7-D2D1-4AD0-8368-54B331841DA8}" srcOrd="7" destOrd="0" presId="urn:microsoft.com/office/officeart/2005/8/layout/chevron1"/>
    <dgm:cxn modelId="{BBB878A9-E266-44B9-AD0B-874678B3BFCA}" type="presParOf" srcId="{36E88068-7B3F-4E52-8E87-0DFF25285F52}" destId="{67773FB4-1BAE-4BA6-B15A-81811060D0B7}" srcOrd="8" destOrd="0" presId="urn:microsoft.com/office/officeart/2005/8/layout/chevron1"/>
    <dgm:cxn modelId="{EAC3BD7C-236D-494C-ABAA-E14AA57D2604}" type="presParOf" srcId="{36E88068-7B3F-4E52-8E87-0DFF25285F52}" destId="{945036D5-DFB0-4BA1-AACE-ACEF6B28CBF2}" srcOrd="9" destOrd="0" presId="urn:microsoft.com/office/officeart/2005/8/layout/chevron1"/>
    <dgm:cxn modelId="{F3252E3C-85A3-431E-A366-EA0257F22D3C}" type="presParOf" srcId="{36E88068-7B3F-4E52-8E87-0DFF25285F52}" destId="{8B4CC001-1646-4D55-B66D-BDDD5496976B}" srcOrd="10" destOrd="0" presId="urn:microsoft.com/office/officeart/2005/8/layout/chevron1"/>
    <dgm:cxn modelId="{0340120C-EBB8-4D86-B552-66A369314CB5}" type="presParOf" srcId="{36E88068-7B3F-4E52-8E87-0DFF25285F52}" destId="{56732A3D-978F-4B53-8C23-D922558800B6}" srcOrd="11" destOrd="0" presId="urn:microsoft.com/office/officeart/2005/8/layout/chevron1"/>
    <dgm:cxn modelId="{AA1878C3-5D82-4678-9E2D-10C107F316C7}" type="presParOf" srcId="{36E88068-7B3F-4E52-8E87-0DFF25285F52}" destId="{140CDABF-0D28-40F5-9BEB-E512984B1C0B}" srcOrd="12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026FE-76D0-4555-86BD-DD7DBD77FD34}">
      <dsp:nvSpPr>
        <dsp:cNvPr id="0" name=""/>
        <dsp:cNvSpPr/>
      </dsp:nvSpPr>
      <dsp:spPr>
        <a:xfrm>
          <a:off x="3646" y="365036"/>
          <a:ext cx="1744285" cy="697714"/>
        </a:xfrm>
        <a:prstGeom prst="chevron">
          <a:avLst/>
        </a:prstGeom>
        <a:solidFill>
          <a:srgbClr val="ABB70D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June</a:t>
          </a:r>
        </a:p>
      </dsp:txBody>
      <dsp:txXfrm>
        <a:off x="352503" y="365036"/>
        <a:ext cx="1046571" cy="697714"/>
      </dsp:txXfrm>
    </dsp:sp>
    <dsp:sp modelId="{AE73D462-3E74-4A93-8938-A94EAD9C89CB}">
      <dsp:nvSpPr>
        <dsp:cNvPr id="0" name=""/>
        <dsp:cNvSpPr/>
      </dsp:nvSpPr>
      <dsp:spPr>
        <a:xfrm>
          <a:off x="1573503" y="365036"/>
          <a:ext cx="1744285" cy="697714"/>
        </a:xfrm>
        <a:prstGeom prst="chevron">
          <a:avLst/>
        </a:prstGeom>
        <a:solidFill>
          <a:srgbClr val="A3AF0D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July</a:t>
          </a:r>
          <a:endParaRPr lang="de-DE" sz="1100" b="0" kern="120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sp:txBody>
      <dsp:txXfrm>
        <a:off x="1922360" y="365036"/>
        <a:ext cx="1046571" cy="697714"/>
      </dsp:txXfrm>
    </dsp:sp>
    <dsp:sp modelId="{A3BE7C6A-D4DE-43E9-A22D-74C81C35A5DF}">
      <dsp:nvSpPr>
        <dsp:cNvPr id="0" name=""/>
        <dsp:cNvSpPr/>
      </dsp:nvSpPr>
      <dsp:spPr>
        <a:xfrm>
          <a:off x="3143359" y="365036"/>
          <a:ext cx="1744285" cy="697714"/>
        </a:xfrm>
        <a:prstGeom prst="chevron">
          <a:avLst/>
        </a:prstGeom>
        <a:solidFill>
          <a:srgbClr val="87A90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August</a:t>
          </a:r>
        </a:p>
      </dsp:txBody>
      <dsp:txXfrm>
        <a:off x="3492216" y="365036"/>
        <a:ext cx="1046571" cy="697714"/>
      </dsp:txXfrm>
    </dsp:sp>
    <dsp:sp modelId="{236ED954-8972-4EF6-81B4-5EDEAE08C391}">
      <dsp:nvSpPr>
        <dsp:cNvPr id="0" name=""/>
        <dsp:cNvSpPr/>
      </dsp:nvSpPr>
      <dsp:spPr>
        <a:xfrm>
          <a:off x="4713216" y="365036"/>
          <a:ext cx="1789566" cy="697714"/>
        </a:xfrm>
        <a:prstGeom prst="chevron">
          <a:avLst/>
        </a:prstGeom>
        <a:solidFill>
          <a:srgbClr val="7B9A0A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September</a:t>
          </a:r>
        </a:p>
      </dsp:txBody>
      <dsp:txXfrm>
        <a:off x="5062073" y="365036"/>
        <a:ext cx="1091852" cy="697714"/>
      </dsp:txXfrm>
    </dsp:sp>
    <dsp:sp modelId="{67773FB4-1BAE-4BA6-B15A-81811060D0B7}">
      <dsp:nvSpPr>
        <dsp:cNvPr id="0" name=""/>
        <dsp:cNvSpPr/>
      </dsp:nvSpPr>
      <dsp:spPr>
        <a:xfrm>
          <a:off x="6328354" y="365036"/>
          <a:ext cx="1744285" cy="697714"/>
        </a:xfrm>
        <a:prstGeom prst="chevron">
          <a:avLst/>
        </a:prstGeom>
        <a:solidFill>
          <a:srgbClr val="6E8909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October</a:t>
          </a:r>
          <a:endParaRPr lang="de-DE" sz="1100" b="0" kern="120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sp:txBody>
      <dsp:txXfrm>
        <a:off x="6677211" y="365036"/>
        <a:ext cx="1046571" cy="697714"/>
      </dsp:txXfrm>
    </dsp:sp>
    <dsp:sp modelId="{8B4CC001-1646-4D55-B66D-BDDD5496976B}">
      <dsp:nvSpPr>
        <dsp:cNvPr id="0" name=""/>
        <dsp:cNvSpPr/>
      </dsp:nvSpPr>
      <dsp:spPr>
        <a:xfrm>
          <a:off x="7898211" y="365036"/>
          <a:ext cx="1744285" cy="697714"/>
        </a:xfrm>
        <a:prstGeom prst="chevron">
          <a:avLst/>
        </a:prstGeom>
        <a:solidFill>
          <a:srgbClr val="627A0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November</a:t>
          </a:r>
        </a:p>
      </dsp:txBody>
      <dsp:txXfrm>
        <a:off x="8247068" y="365036"/>
        <a:ext cx="1046571" cy="697714"/>
      </dsp:txXfrm>
    </dsp:sp>
    <dsp:sp modelId="{140CDABF-0D28-40F5-9BEB-E512984B1C0B}">
      <dsp:nvSpPr>
        <dsp:cNvPr id="0" name=""/>
        <dsp:cNvSpPr/>
      </dsp:nvSpPr>
      <dsp:spPr>
        <a:xfrm>
          <a:off x="9468068" y="365036"/>
          <a:ext cx="1744285" cy="697714"/>
        </a:xfrm>
        <a:prstGeom prst="chevron">
          <a:avLst/>
        </a:prstGeom>
        <a:solidFill>
          <a:srgbClr val="546907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 err="1">
              <a:ln>
                <a:noFill/>
              </a:ln>
              <a:solidFill>
                <a:schemeClr val="bg1"/>
              </a:solidFill>
              <a:latin typeface="Frutiger LT Com 55 Roman" panose="020B0503030504020204" pitchFamily="34" charset="0"/>
            </a:rPr>
            <a:t>December</a:t>
          </a:r>
          <a:endParaRPr lang="de-DE" sz="1100" b="0" kern="1200" dirty="0">
            <a:ln>
              <a:noFill/>
            </a:ln>
            <a:solidFill>
              <a:schemeClr val="bg1"/>
            </a:solidFill>
            <a:latin typeface="Frutiger LT Com 55 Roman" panose="020B0503030504020204" pitchFamily="34" charset="0"/>
          </a:endParaRPr>
        </a:p>
      </dsp:txBody>
      <dsp:txXfrm>
        <a:off x="9816925" y="365036"/>
        <a:ext cx="1046571" cy="697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Start-ups und Gründer werden über die Ausschreibung, Messen und Events gescoutet.</a:t>
            </a:r>
          </a:p>
          <a:p>
            <a:r>
              <a:rPr lang="de-DE" dirty="0"/>
              <a:t>Anschließend erfolgt das </a:t>
            </a:r>
            <a:r>
              <a:rPr lang="de-DE" dirty="0" err="1"/>
              <a:t>Matching</a:t>
            </a:r>
            <a:r>
              <a:rPr lang="de-DE" dirty="0"/>
              <a:t> mit Experten der FMD, ob Kriterien der Ausschreibung und Machbarkeit erfüllt sind</a:t>
            </a:r>
          </a:p>
          <a:p>
            <a:r>
              <a:rPr lang="de-DE" dirty="0"/>
              <a:t>In einem Workshop sollen Start-ups und Gründer zusammen mit den in Frage kommenden Instituten ihr Vorhaben in Form eines Projektsteckbriefs konkretisieren und eine Kalkulation aufstellen.</a:t>
            </a:r>
          </a:p>
          <a:p>
            <a:r>
              <a:rPr lang="de-DE" dirty="0"/>
              <a:t>Es erfolgt ein Pitch vor einer Jury, die das Zusammenspiel von Gründerteam, dem Technologie-Reifegrad und dem Potential bewertet.</a:t>
            </a:r>
          </a:p>
          <a:p>
            <a:r>
              <a:rPr lang="de-DE" dirty="0"/>
              <a:t>Insgesamt 6 Start-ups können innerhalb des Green ICT Projekts aufgenommen und indirekt über die Prototypherstellung gefördert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D42C-FFB9-4C28-9F90-EB8D4274753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02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Laufzeit: 31.01.2026</a:t>
            </a:r>
          </a:p>
          <a:p>
            <a:r>
              <a:rPr lang="da-DK" dirty="0"/>
              <a:t>Budget: 1,5 Mio €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3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0D42C-FFB9-4C28-9F90-EB8D4274753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62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4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25058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36283"/>
            <a:ext cx="5916612" cy="314859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983B20-CF3E-4EB7-8ABD-887696F49A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7122560B-F5F4-4A01-93BF-34BC8585556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758628-A8B7-4C0C-9D76-AB8C368362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3D0D8-808F-4B9D-9E74-3D2864287D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5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811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FEB85-F284-4773-A58A-AF0BBD58062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3EA985A3-2983-4698-9EB8-E0CD98B97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4" name="Foliennummernplatzhalter 8">
            <a:extLst>
              <a:ext uri="{FF2B5EF4-FFF2-40B4-BE49-F238E27FC236}">
                <a16:creationId xmlns:a16="http://schemas.microsoft.com/office/drawing/2014/main" id="{F46A2422-B9E9-4B5B-BCAC-26B66A0FB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92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3678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E45B-2A28-4F91-A67A-68AF39B5F2E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C7B74AA-9640-4CA2-819E-7A5A226E4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5BDBC1C4-5E0C-4537-B82F-EA61FED06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86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82EE-77B5-4124-991E-C37521596AA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9B197FBD-CBD3-4E15-A820-BDF6E27F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E4C4FF14-61ED-4F5F-86B2-B35A98B0C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69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6603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B40D-9A9E-47AD-AFB6-99164229A67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76E04657-3847-4C70-B4D4-3F10B9847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5130CDC-8D45-4FD9-AB83-43015673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72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9327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33CE2A8B-DF0C-4ED8-B188-C82210FB6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593715C-3DC0-4E6F-AC38-9875A9DF0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0"/>
            <a:ext cx="5916612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EB5820C-E708-4B83-B2D5-A17747D22E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25988D-59F3-4FC4-8A00-93238A03F39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A042CDE-5F5F-4CAD-975A-8E5A9D6D5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B00AD27C-4701-470E-AEA9-615F39D6F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5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0061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D3ED57BE-37A9-4D96-8E88-2396C1186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458B9F-36A1-41C9-BED5-48660CBF7B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075" y="0"/>
            <a:ext cx="3971925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A55FE10-1600-4EC9-BD53-2AD0F1FF5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F36436-067C-4F22-A31D-BE463DDC6C6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FD3DCA91-462E-41E4-B0D6-E567B1AFA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0EB40F57-F828-458D-8354-08DC664C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93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89257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D4FB-DEC9-4622-8A00-CA33C33632D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F15BD16F-A5D9-43B5-A970-23E92F30D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F2854198-C56E-4596-AA7A-AA782EBE8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737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3113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9013-EB8E-454B-8ADD-D140AE59AA2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65BEF29-836E-413B-A181-EBB74064E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588CA0E1-F374-489A-9822-F1EB05DF3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769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0357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8099019-3215-465A-811C-BB5E809C89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C5DD35D-1B07-4522-B63F-346D2339A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9BEAEFFF-D97F-4403-9D5E-EBF03F8B8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833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75289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accent2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accent2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>
                <a:solidFill>
                  <a:schemeClr val="accent2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85A88-12D6-4461-A4C7-1D177C10FE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69CD1E-013A-4775-9444-AA74C0179B8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35F6162F-78CD-43AA-A6CC-E107661C9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8E168440-B404-4C1B-9EA5-CD9578A60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2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3239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38390"/>
            <a:ext cx="5916612" cy="2946485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2800"/>
              </a:lnSpc>
              <a:spcAft>
                <a:spcPts val="480"/>
              </a:spcAft>
              <a:defRPr sz="312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lang="de-DE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klein, Frutiger LT </a:t>
            </a:r>
            <a:r>
              <a:rPr lang="de-DE" dirty="0" err="1"/>
              <a:t>Com</a:t>
            </a:r>
            <a:r>
              <a:rPr lang="de-DE" dirty="0"/>
              <a:t> Light,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arem</a:t>
            </a:r>
            <a:r>
              <a:rPr lang="de-DE" dirty="0"/>
              <a:t> max. 3 Zeilen</a:t>
            </a:r>
          </a:p>
          <a:p>
            <a:pPr marL="0" lvl="3" indent="0" algn="l" defTabSz="914400" rtl="0" eaLnBrk="1" latinLnBrk="0" hangingPunct="1">
              <a:lnSpc>
                <a:spcPts val="1840"/>
              </a:lnSpc>
              <a:spcBef>
                <a:spcPts val="184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6C9846-D78A-41C2-B9DE-AAB4647AB0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05F6A4D9-2EB4-4672-ADF2-17A3FF73737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AD9C8-2824-4897-945F-4A8A1D2456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209F8-6861-41DE-A5C0-5C8F5AB39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8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495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5AD49B5-73A6-4C2A-8588-DD0F894360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"/>
            <a:ext cx="12192000" cy="6150768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>
                <a:solidFill>
                  <a:schemeClr val="bg1"/>
                </a:solidFill>
                <a:latin typeface="Frutiger LT Com 65 Bold" panose="020B0803030504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B77EB1-1BC5-4FE2-A70E-9681DB6C9A9C}" type="datetime1">
              <a:rPr lang="de-DE" noProof="0" smtClean="0"/>
              <a:t>02.06.2023</a:t>
            </a:fld>
            <a:endParaRPr lang="de-DE" noProof="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BE5490DE-1996-45D2-9501-838BEA0F8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22BBE30-2DFB-499A-8145-AD44AE4F3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5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278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1986698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A4B81FDF-7B4B-4C58-ACDB-1D570681BB5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3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8411-CE0B-47A7-AE0E-7D7455C280F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 dirty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EA0A96E3-3E7E-4B70-953A-BB0AF1E43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D6BDBA38-C2A9-471A-86C8-15E2B7EBD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924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83239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EE12-EF6D-498D-A691-2CDC6401D10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F310E21-EDDF-4A9A-8304-78CFCCD43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4AE1210-5D09-4C26-BF93-29ADC36FC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082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654C-8E81-40F9-A2A1-8F715515EDF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F6A659AC-C76A-4D92-BE7A-00BE104C3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9596C7D3-3596-4845-A44E-10875DE7C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52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FE8D-7B54-4B6F-B72A-2EFB2E9FFA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2F8C1A25-41B8-4875-97C9-01193F1CF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C66165E9-31E8-4215-8004-D97CCF4D7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937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7737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D0AF-B8CB-4CB3-9C01-0655388A6A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44C72266-13E7-4F49-8AA9-CF7CF2D1D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71818EF-6C8A-4FC8-B958-D1A0EF50B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52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4215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D85-06EA-4AA0-BC9A-BCC26A46E42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0BE06833-5841-42A6-8B6F-C927435AE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FF9FEEA-5E48-4A2E-9628-D9A0216FE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39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2646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88D0-24A0-4C38-ADB9-49C4D416C4E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D4396FA3-574F-4DAB-830C-2C7165E46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0B3852E-C044-40D2-859B-66D5A429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82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087843-F7CB-4383-B11D-4986179526B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7C2C816C-D5DA-4122-80DC-273D77EE5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DBA524B-B995-4758-B566-638CFB35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1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9375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24025"/>
            <a:ext cx="7824783" cy="2981879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5719AE-30B8-45EA-B80C-409CF4F2B2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0642292F-972A-4169-8671-7E2ECDBECFD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C588A-DC32-4D84-AD10-E7DF3D9A9C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CB5C3E-E47D-427A-AA11-CB39E0BAF2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54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7453676-6350-48E1-88DC-C0FC7E53FB7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C489B410-DD53-46C0-8C3E-5F59D83D7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10212B2-0660-43C3-8CD2-F77AA7EE0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859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4_standard_folie_mit_unter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A3845E6C-7239-E245-B52E-BD6AAC3CD3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608400"/>
            <a:ext cx="3312274" cy="41200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</a:ln>
        </p:spPr>
        <p:txBody>
          <a:bodyPr wrap="none" tIns="108000" rIns="90000" bIns="10800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Optionale Unterüberschrift für Folien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D086C51-1EE4-7247-9EEF-A6C316D627F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A7B20A3-C39B-499F-A230-F7EEC5809141}" type="datetime1">
              <a:rPr lang="de-DE" smtClean="0"/>
              <a:t>02.06.2023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A6042EA-550E-D149-A3C0-E5F8044B32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Romy Zschiedrich, Leiterin FMD-Unternehmenskommunikation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9D4322E-7C03-3242-B2A7-3957FFFDC1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76781E7-B1D4-7940-8F99-9574CB0070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2C78C44-DF52-A84C-B7D3-E385F50CC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000" y="142374"/>
            <a:ext cx="6696433" cy="465634"/>
          </a:xfrm>
          <a:prstGeom prst="rect">
            <a:avLst/>
          </a:prstGeom>
        </p:spPr>
        <p:txBody>
          <a:bodyPr tIns="90000" bIns="90000" anchor="ctr" anchorCtr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Folienüberschrift</a:t>
            </a:r>
          </a:p>
        </p:txBody>
      </p:sp>
      <p:sp>
        <p:nvSpPr>
          <p:cNvPr id="15" name="Inhaltsplatzhalter 16">
            <a:extLst>
              <a:ext uri="{FF2B5EF4-FFF2-40B4-BE49-F238E27FC236}">
                <a16:creationId xmlns:a16="http://schemas.microsoft.com/office/drawing/2014/main" id="{79C8E9C0-94B8-FD42-96A0-3459DD9A973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7297" y="1512295"/>
            <a:ext cx="10817405" cy="436931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200" b="0" i="0">
                <a:latin typeface="Frutiger LT Com 55 Roman" panose="020B0503030504020204" pitchFamily="34" charset="77"/>
              </a:defRPr>
            </a:lvl1pPr>
            <a:lvl2pPr marL="800100" indent="-342900">
              <a:buFontTx/>
              <a:buBlip>
                <a:blip r:embed="rId3"/>
              </a:buBlip>
              <a:defRPr sz="2200">
                <a:latin typeface="+mn-lt"/>
              </a:defRPr>
            </a:lvl2pPr>
            <a:lvl3pPr marL="1200150" indent="-285750">
              <a:buFontTx/>
              <a:buBlip>
                <a:blip r:embed="rId3"/>
              </a:buBlip>
              <a:defRPr sz="1800">
                <a:latin typeface="+mn-lt"/>
              </a:defRPr>
            </a:lvl3pPr>
            <a:lvl4pPr marL="1657350" indent="-285750"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2114550" indent="-285750">
              <a:buFontTx/>
              <a:buBlip>
                <a:blip r:embed="rId3"/>
              </a:buBlip>
              <a:defRPr sz="10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7674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3323596"/>
            <a:ext cx="11712575" cy="2661279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F8558D7D-893C-4094-A39F-4AE7D81E3E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1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CA94CF4-7D7D-4A16-808E-9BB3F11A7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61ED21-7992-498A-99ED-098CC99DF45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5DC777FE-9AEB-47BD-B50C-1B1121A98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A102D3E-CC9E-4BBF-B0A1-2A59F1513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366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58B8EA-C48F-4CEB-85FA-FDD9110A1D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3408551-16D6-4A98-AC41-A5271C2ED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7422471-C957-4CF9-A374-A6A5D22D1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82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31DA-5141-4752-97B8-A9015A8F802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9DF0FCE-6E38-4A6C-944F-2D59DFE36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F7A9673-F9A8-4DE0-866D-5E8272187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25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5669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E74E-BE80-425D-A0FE-2520EA3F374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D34D86E-53C0-4495-8B16-525AB9964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0590A2D-0C81-4FB7-84BB-3ABC8F91F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520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F92F-40A2-466E-B672-FB97B0F67D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5F8A77B8-DC49-4D47-BB14-4E1ADF4E8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61C20EE-8D4C-4208-97F1-475D01630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069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B8CC-6A27-4D2D-BD91-BEA4EF307B2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6CDC0DAE-80E2-4159-A472-A6EA82EAD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F430225-C6CD-40D5-B8E2-2F96F5C4A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41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2091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E6E0-530A-475B-A426-6B8BA7198E5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F4F23042-DD3A-40F6-9A4D-138EB4EB1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8DFD8EF-9914-4142-BD2E-68BA5103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06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4952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1F1A574-59A7-4800-855F-6C927C3EF9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3323596"/>
            <a:ext cx="11712575" cy="2661279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D0463898-C512-469F-B39D-41005BB0AE3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Romy Zschiedrich, Leiterin FMD-Unternehmenskommunikation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60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1722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E3C8-5399-42A5-A0EC-6B079B8B7E9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1EC678F1-165A-4D2D-8A98-BFEFB5B8E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952F5B5-C490-48BE-8E59-A08D01C7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91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6138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B4F9-ECE9-4178-95F7-18BDC0F1182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63EC4A6B-364B-45F3-95D1-16AC0286B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0E603015-F065-493F-9B43-2223C957F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57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01D5BB-CC1F-4918-A1B2-76D15642ACA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F50D347B-6CCD-419A-BAD4-4D10A72FB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625A93EF-EDCB-4E89-9B19-B088E4E62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90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A8E6E5-101E-4F22-BB56-BF3FE45DBF4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EF96C1C0-4AD4-493A-A7B1-B60FB22A5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00CD3EB-9694-491B-8144-2937FDBA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703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530B-062C-4136-BA93-1A33184D921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965E6DC-101F-4F5D-BEF1-848079D8E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E901758-3534-4FFD-827B-81794754E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995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836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4D2B-9815-4E75-87B7-9634B99FB1E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50A384C7-7587-4944-9072-FDFB1E75E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8970E8C-C55C-4659-B12F-39A84EA4A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592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0A1D-16F1-4FE0-ACB5-A8EFF5911C7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BCCBC4C-828F-4E2C-9879-FFD7EAC61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30075542-6A7A-47C2-AF13-AD96B3B06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84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84BF2-2AE6-4176-ADFC-8BD5E59A7B1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92841C64-D758-4AC5-9B27-ADBDC6BFA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D90DAC4-2657-4657-B57C-02BFB850E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83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24706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94F4-5724-431C-B8B9-69559E6C65A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E2D3BB32-370D-4595-A2EC-2971238AE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848D449-4465-4589-AC41-39278960E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08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7502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B4A7-2953-4F5C-9C75-CCBCD9EB165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5F762BAA-30F6-4694-B985-9C537284A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FD370D6-B872-4AC6-B71A-08A06D822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129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3159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Frutiger LT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CA94CF4-7D7D-4A16-808E-9BB3F11A7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1E5C0DD-6996-48F8-9AF9-0898343F714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7" name="Copyright Fraunhofer">
            <a:extLst>
              <a:ext uri="{FF2B5EF4-FFF2-40B4-BE49-F238E27FC236}">
                <a16:creationId xmlns:a16="http://schemas.microsoft.com/office/drawing/2014/main" id="{65AFA70A-5412-4C50-8108-F324E933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2EB3FD-F24D-4E5F-97F2-4333B4B73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89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896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2A-D801-4BCC-8582-B785C406D91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CA8A85D-6496-4DCD-844B-3D57F6B84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5B6D4F8D-18FA-487F-9D5E-F35ABDBC5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54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EF51BF-B8C1-480B-A0DA-7D5C16B7A99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C8C47FA-B8F3-4DA4-A527-F5E5E84DF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62FFDF80-92B0-4E4D-A129-73B2BCDEC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86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0D5788-6633-42CB-84F9-D10C17C495D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24B42AC1-5520-4D2B-B3EC-B24E6E39D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D5570ED-9D68-4404-9643-FBC5B0469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156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514-D759-4EEB-94F3-579623ED5D9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26AC04A-2BC2-48E0-B1B4-537BAA8BB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F2F1EC0-6016-4263-A90E-BDC42952F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83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250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FC0E-CE07-4E5F-AA95-94DEA7AEBA8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D7BD69CF-9CC7-4E63-902D-708418059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FF7D3D0D-EC4A-4949-9944-B241663F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6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EABA-1674-4D0F-8825-161AF8DCF53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496811D-CF12-41AB-B693-9F8F113BB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EC994A63-55C8-4F25-B38C-86D9A6602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23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372-37D8-498A-AF37-B6B807D8159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FA05C1B1-DBDC-4C4D-B190-E9CC993DC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34846FC-798A-43FC-8216-845DBF5E4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28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1630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08E6-316E-4B6C-A23E-1DA6D31CE0C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4F4BE5F-7B0F-48AE-96FA-031DA6AC5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59FC238-882F-48D4-ABF6-11F7D80C4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00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4852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3B21-41F5-4B80-8C46-E3A45B88FF5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C62C6769-4573-475B-9A22-EB11EE168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7280E79-2EFB-455E-9471-8665F16AC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90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01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EDCB-6941-4442-AB1C-637F97F9691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7B2612B-AEB2-46FC-BFC0-3512EDB53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B54D0A1B-B454-44C7-959F-82F8FA0B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37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3446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DD604AD-F4CE-4BB2-8740-29044EC55B0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BB230F2-1248-4956-9A2B-335F55AB6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541641CA-F9DD-4284-A7FC-64CBC9538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67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3E1D262-4205-4B88-924B-0649CC9F2899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6931AC7C-6836-4C44-B1AB-A87105045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33DB0DD1-BC4E-45F1-9596-6DAA9FDE1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394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827D01D-4DFA-43B9-B626-C0AF6E8E444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9E77E55F-6F87-4503-B968-AD7C2E267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2999E91-367A-4CC4-86F8-1C64E2E3A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986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977E3-E2DA-4E1C-B7D9-CDF4F62B4AA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C13EFF91-4A2F-480B-AC6E-71BE1CE6D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A538B5EA-997B-449B-8099-95A176AD3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293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11708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324C-424F-4DD5-AED0-D081A07FFA9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06582747-00DD-4EC7-882F-C96A737EF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A663FDE-AD2D-49F8-98C8-3084E53B3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636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BAE1-F92B-428D-ACCC-6FDDC1FD20D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19C69234-D747-457F-963B-84028F638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E0EACAE-AE69-4F5D-9D43-5C7445665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19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3EF1-126A-4317-B0B3-CC1B362FDE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79A27925-8337-4557-8263-62F3DA56B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4991A1ED-87D8-4C69-8A2E-C24FB42D9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5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3691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F822-A8DC-4C75-80EC-4169569BD19B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93D55BD-FD3D-4B06-96A8-742ED5B9F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854DE6DC-340B-4345-BB90-9CC805029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70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2560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7066-48CC-4E12-B517-10128DD72A4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7A34C00-694C-43C1-8AE0-688F537B9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C3B95B9-7155-4274-82ED-FB52D7FB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75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274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000B-4100-47F8-8E28-4FDA18D0222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15A6545-745E-405F-9D15-A4CA55F1C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0E8CEC19-72C9-432F-9140-6C5C69D2E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231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A7C2F0-4397-4DB3-9AD5-E98560202E5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A96DE632-E048-4B52-9C84-17EC9BD92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4226E00-0F8D-4ACD-9ACF-4112C8401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75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260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62253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0"/>
              </a:spcAft>
              <a:defRPr sz="28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 b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Kapitelüberschrift, Frutiger </a:t>
            </a:r>
            <a:r>
              <a:rPr lang="de-DE" dirty="0" err="1"/>
              <a:t>Bold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Frutiger LT </a:t>
            </a:r>
            <a:r>
              <a:rPr lang="de-DE" dirty="0" err="1"/>
              <a:t>Com</a:t>
            </a:r>
            <a:r>
              <a:rPr lang="de-DE" dirty="0"/>
              <a:t> Light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7475347-60C7-4275-87BB-E0A043A539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9B45E-D2CA-4822-899D-92949C20FA4A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D7A9EAF-6F51-4227-8EDC-750514DEC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A9E0A259-4AB5-47A1-B987-A7026B197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729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ECE598-C31D-4193-8D9B-C24EBA0A5E5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8948356E-BA96-46F1-80CE-4ED67E82F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52315EC-BEBE-4C10-94B4-14CB1406A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88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2C55-7029-4324-BC63-EED7AFF417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255B8DB2-544C-4A62-866D-F0B42B9AD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B5C61880-70C1-4BF0-A8E3-50954355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637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0818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F387-A739-405F-9AEC-73F47BA053D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5C2EFC7-BA88-48B3-869E-57A45DAB8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D56C10B-5B1F-4292-A33C-344EB5BBD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659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84D8-41C5-451A-8D00-7E7AEB493C1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5B1CC80D-EEDF-4EB1-AF81-4856139E4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887D034-15E4-4B97-869B-27B3F952B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17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8244-14EE-48E8-A4FA-6BB5B076213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80953FF7-C6DA-47D8-B7C1-B7779D84E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5060259-E750-4311-92DD-F9AFA0F27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27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3085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01DC-A03E-4963-86C7-BAF2B7C7A43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AC6C0896-CC7F-4B02-AE7C-1004D91FB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2D131CA-F45B-4092-B95B-6DE754CA3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986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8378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7C8C-7093-4F5D-9CE9-2B0485873D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4E74779B-E279-49F6-A0F1-4396D76CA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D8994F39-6EA6-463A-87DA-4B9256FC1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388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4888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BE5C9-9241-4AD4-9D8F-708519FA5B4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DD1A616E-1C44-4B90-811F-8EECFB0DF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4E61A895-04F2-4DBB-95D2-604F84256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540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0DF19C-2D49-496B-8162-8398FD3B8C7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C1F35A7F-DD54-4B18-BF07-4B4EDED3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03D5BE9D-40FF-489F-8989-FEFEB028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38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A1BA596-EAAF-498A-828C-054A63FFCE7F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B5A1F029-B897-4162-8733-CB7905BFD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0035BDF3-101A-4AA1-8443-024D8429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601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5604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EB8D40A-176A-4C73-94E8-E4F599039B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15811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Frutiger LT </a:t>
            </a:r>
            <a:r>
              <a:rPr lang="de-DE" dirty="0" err="1"/>
              <a:t>Com</a:t>
            </a:r>
            <a:r>
              <a:rPr lang="de-DE" dirty="0"/>
              <a:t> Light,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4CC105-3657-4652-BDA2-8BAF72861715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9" name="Copyright Fraunhofer">
            <a:extLst>
              <a:ext uri="{FF2B5EF4-FFF2-40B4-BE49-F238E27FC236}">
                <a16:creationId xmlns:a16="http://schemas.microsoft.com/office/drawing/2014/main" id="{D50773AB-5FE7-40AD-87BF-016FA0837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7595A210-0B0D-4530-882C-0249C8EC9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3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D7AE-01A9-4EC1-B83E-3C2836BE929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1D1954F6-04A6-4EAC-B0FB-A286111D7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257BD7B-123F-45A1-97F0-6FABE12BE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940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7016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E53E-ED74-4C86-9E6D-DF56F96DFC1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8D59FE4E-F84C-40F0-91E6-33150AA6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BC48386-07A3-49DA-95A4-9D70EA7FB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308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0E526-0348-44DB-A00B-F7E45C04BD64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Page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5CE9C64-3A1A-461B-B0B6-3D562403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276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2937-F3DB-496A-8B7E-314D8195EEB3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E42DE0E-A774-40C0-B126-00362D0AD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48D6E63-6434-4B06-8A92-82F8B012D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998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08B87-7339-43E9-9530-91E1EA392A8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7678E8FB-2920-4979-8413-304DDB1FD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F0D11DC5-BB5E-4458-91F8-F5DA1F3E2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6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5184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6501-9487-42B0-818E-0183700A832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C7687A49-FB45-48D5-9423-E21FF8819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6D14D57-3C01-4024-8DD0-7D35F2AA7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715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31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AEA3-5753-49EA-BC9F-E8007961C22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486EC97C-A933-46C5-9740-0BE4F3B0B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EAB5D5CF-36CD-4FB4-874F-A72D75913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12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53ED96D-97F0-45D4-8B9F-980DCCD57D7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E00F4420-73F3-425A-B0C1-8534AC5B3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57566AD-160B-442D-9247-285494D57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15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297E48-35BD-4B0B-B5A8-8B2094C22E32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A09F8319-D524-4D62-9A38-6903B9E4D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647658F-390C-4DF4-B95A-B2214D32D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88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06AF-A1FD-4719-9674-DA6F8B161CAC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6609BA39-8034-4221-BB74-F41288F3A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486AD6F-2A51-4001-B949-3A829CE76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382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9295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3094-D4F6-4511-B83E-406657B6F81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0B863C5A-CF9C-4425-8619-21D35867B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42E07F10-47D4-4A00-85FE-3763FE48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301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82622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644E-8520-42EC-98D8-5B3275BECF0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E30E4FB9-82DC-4635-BD85-4D9476A0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EB065933-0130-4941-B170-72A274389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989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B4FA-AC02-4A84-98B1-472D8946C42D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8" y="1703388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299C6FA-75A4-4649-B5B3-5D256EED9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2507B75B-AE56-4728-9F54-DDD533404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14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8BDE-CE17-4768-B51D-AD43CA7BE40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160" y="1703387"/>
            <a:ext cx="7346589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4251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40863E0F-A606-4133-A48D-839443959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0836AF14-A7CA-48E8-9023-FBB4847E1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22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2167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0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8C8C-9388-4CCC-81FE-E2CB39A5D99E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8933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BEBB1844-DE3B-4D95-B0B3-81EBA8B0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A9D5A95-3DDC-46B5-BD4C-08DD5C1B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010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4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9BFEDD4-0A61-4DAA-847E-5542C0836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0080D-B099-4D67-9C16-760A33B89BA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6EA5EFDD-2B4A-48EF-978B-885A7B15E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4DA8AD3F-B0E8-441C-BB60-67C13211D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18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02">
          <p15:clr>
            <a:srgbClr val="FBAE40"/>
          </p15:clr>
        </p15:guide>
        <p15:guide id="2" pos="2729">
          <p15:clr>
            <a:srgbClr val="FBAE40"/>
          </p15:clr>
        </p15:guide>
        <p15:guide id="3" pos="4929">
          <p15:clr>
            <a:srgbClr val="FBAE40"/>
          </p15:clr>
        </p15:guide>
        <p15:guide id="4" pos="517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6152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8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155F-3B9C-4367-90E4-58EE9570C02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1EDD0C8-78FA-487A-8CFB-6784D59EE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6" name="Foliennummernplatzhalter 8">
            <a:extLst>
              <a:ext uri="{FF2B5EF4-FFF2-40B4-BE49-F238E27FC236}">
                <a16:creationId xmlns:a16="http://schemas.microsoft.com/office/drawing/2014/main" id="{8AC170FF-7C03-4C9A-AFBA-8C81BBE65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94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>
          <p15:clr>
            <a:srgbClr val="FBAE40"/>
          </p15:clr>
        </p15:guide>
        <p15:guide id="4" pos="1890">
          <p15:clr>
            <a:srgbClr val="FBAE40"/>
          </p15:clr>
        </p15:guide>
        <p15:guide id="5" pos="5541">
          <p15:clr>
            <a:srgbClr val="FBAE40"/>
          </p15:clr>
        </p15:guide>
        <p15:guide id="6" pos="579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2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6723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1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Kapitelüberschrift, Frutiger LT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Bold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, 16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LT Com 65 Bold" panose="020B0803030504020204" pitchFamily="34" charset="0"/>
                <a:ea typeface="+mn-ea"/>
                <a:cs typeface="+mn-cs"/>
              </a:rPr>
              <a:t>pt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1A73E8-875F-4DEF-B2C1-A7752F48B991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  <a:latin typeface="+mn-lt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8785FF9E-0920-4279-B312-7A7433B00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B64725E-9631-4C0B-B34C-CE0F8B6D9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93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6"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34000">
                <a:srgbClr val="118180">
                  <a:alpha val="80000"/>
                </a:srgbClr>
              </a:gs>
              <a:gs pos="0">
                <a:srgbClr val="119176"/>
              </a:gs>
              <a:gs pos="74000">
                <a:srgbClr val="116690"/>
              </a:gs>
              <a:gs pos="100000">
                <a:srgbClr val="0F5998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25245E-4F14-4AD4-A9BD-74E4FF7B3797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1931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BEDB7850-44C2-4200-BD92-708C8134B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BC9F092-BFBA-4014-85E1-532BE5AE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23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6" Type="http://schemas.openxmlformats.org/officeDocument/2006/relationships/tags" Target="../tags/tag2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vmlDrawing" Target="../drawings/vmlDrawing23.v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ags" Target="../tags/tag3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vmlDrawing" Target="../drawings/vmlDrawing36.v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jp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47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vmlDrawing" Target="../drawings/vmlDrawing46.v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jp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ags" Target="../tags/tag57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vmlDrawing" Target="../drawings/vmlDrawing56.v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jp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ags" Target="../tags/tag67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vmlDrawing" Target="../drawings/vmlDrawing66.v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5.jp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ags" Target="../tags/tag7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vmlDrawing" Target="../drawings/vmlDrawing76.v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5.jp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ags" Target="../tags/tag87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vmlDrawing" Target="../drawings/vmlDrawing86.v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5.jp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ags" Target="../tags/tag97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vmlDrawing" Target="../drawings/vmlDrawing96.v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5.jp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4060094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think-cell Folie" r:id="rId25" imgW="344" imgH="345" progId="TCLayout.ActiveDocument.1">
                  <p:embed/>
                </p:oleObj>
              </mc:Choice>
              <mc:Fallback>
                <p:oleObj name="think-cell Folie" r:id="rId2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B5C65E9-2CD5-4EC3-8F09-B7F9514A3873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Informationsklassifizierung">
            <a:extLst>
              <a:ext uri="{FF2B5EF4-FFF2-40B4-BE49-F238E27FC236}">
                <a16:creationId xmlns:a16="http://schemas.microsoft.com/office/drawing/2014/main" id="{E2F545F4-7DAE-4A46-B6D5-3F28F7E45F9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373847" y="6455836"/>
            <a:ext cx="1444306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800" b="1" baseline="0" noProof="1">
                <a:solidFill>
                  <a:schemeClr val="tx1"/>
                </a:solidFill>
                <a:latin typeface="+mj-lt"/>
              </a:rPr>
              <a:t>Teil</a:t>
            </a:r>
            <a:r>
              <a:rPr lang="en-US" sz="800" b="1" baseline="0" dirty="0">
                <a:solidFill>
                  <a:schemeClr val="tx1"/>
                </a:solidFill>
                <a:latin typeface="+mj-lt"/>
              </a:rPr>
              <a:t> der</a:t>
            </a:r>
            <a:endParaRPr lang="en-US" sz="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FB0CB99-D658-4460-8137-12275BFF44E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639" y="6342208"/>
            <a:ext cx="1598068" cy="364529"/>
          </a:xfrm>
          <a:prstGeom prst="rect">
            <a:avLst/>
          </a:prstGeom>
        </p:spPr>
      </p:pic>
      <p:pic>
        <p:nvPicPr>
          <p:cNvPr id="19" name="mikroelektronik_rgb">
            <a:extLst>
              <a:ext uri="{FF2B5EF4-FFF2-40B4-BE49-F238E27FC236}">
                <a16:creationId xmlns:a16="http://schemas.microsoft.com/office/drawing/2014/main" id="{E59B7495-2C61-465D-A4C9-D85A2BE9C4F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6" y="6334126"/>
            <a:ext cx="1404000" cy="372611"/>
          </a:xfrm>
          <a:prstGeom prst="rect">
            <a:avLst/>
          </a:prstGeom>
        </p:spPr>
      </p:pic>
      <p:sp>
        <p:nvSpPr>
          <p:cNvPr id="14" name="Copyright Fraunhofer">
            <a:extLst>
              <a:ext uri="{FF2B5EF4-FFF2-40B4-BE49-F238E27FC236}">
                <a16:creationId xmlns:a16="http://schemas.microsoft.com/office/drawing/2014/main" id="{AA57F098-5633-49DE-92E6-190B34745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8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300412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think-cell Folie" r:id="rId17" imgW="344" imgH="345" progId="TCLayout.ActiveDocument.1">
                  <p:embed/>
                </p:oleObj>
              </mc:Choice>
              <mc:Fallback>
                <p:oleObj name="think-cell Folie" r:id="rId17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C380E62-7098-49B5-B3FF-4B3A010D673A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223B2E-EDA8-41E0-AD31-04B4DA3715B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983410" y="395587"/>
            <a:ext cx="1893922" cy="382729"/>
          </a:xfrm>
          <a:prstGeom prst="rect">
            <a:avLst/>
          </a:prstGeom>
        </p:spPr>
      </p:pic>
      <p:sp>
        <p:nvSpPr>
          <p:cNvPr id="18" name="Copyright Fraunhofer">
            <a:extLst>
              <a:ext uri="{FF2B5EF4-FFF2-40B4-BE49-F238E27FC236}">
                <a16:creationId xmlns:a16="http://schemas.microsoft.com/office/drawing/2014/main" id="{B96CACA5-276C-4487-882A-8DB81B2B7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88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83" r:id="rId10"/>
    <p:sldLayoutId id="2147483884" r:id="rId11"/>
    <p:sldLayoutId id="2147483885" r:id="rId12"/>
    <p:sldLayoutId id="2147483886" r:id="rId13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512794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E0C3322-8BC8-416D-A002-FC0481DB140C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223B2E-EDA8-41E0-AD31-04B4DA3715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56823" y="389460"/>
            <a:ext cx="1930342" cy="420848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C93EABD1-D8DE-412F-84C5-1531EE406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F5EA0473-930C-44F6-B13C-D68A5549C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6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743" r:id="rId2"/>
    <p:sldLayoutId id="2147483826" r:id="rId3"/>
    <p:sldLayoutId id="2147483843" r:id="rId4"/>
    <p:sldLayoutId id="2147483737" r:id="rId5"/>
    <p:sldLayoutId id="2147483738" r:id="rId6"/>
    <p:sldLayoutId id="2147483739" r:id="rId7"/>
    <p:sldLayoutId id="2147483813" r:id="rId8"/>
    <p:sldLayoutId id="2147483805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0449621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1F39D9D3-746E-4AD8-B82E-19898DE1FD34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5739C28-A5EF-4A17-9F5A-9E2240600F2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7" y="218155"/>
            <a:ext cx="1436877" cy="732120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09D46BBD-7D62-4FBE-9619-6B17E6C40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7D08E94C-C705-4340-AD9E-4A60D64A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1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798" r:id="rId2"/>
    <p:sldLayoutId id="2147483827" r:id="rId3"/>
    <p:sldLayoutId id="2147483844" r:id="rId4"/>
    <p:sldLayoutId id="2147483795" r:id="rId5"/>
    <p:sldLayoutId id="2147483796" r:id="rId6"/>
    <p:sldLayoutId id="2147483797" r:id="rId7"/>
    <p:sldLayoutId id="2147483814" r:id="rId8"/>
    <p:sldLayoutId id="2147483806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6834738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8D7F51FB-3AD0-49C3-AC7D-EDBEF1C01312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DA7E019-7A62-4E86-BC69-CA1ED0371A4D}"/>
              </a:ext>
            </a:extLst>
          </p:cNvPr>
          <p:cNvGrpSpPr/>
          <p:nvPr userDrawn="1"/>
        </p:nvGrpSpPr>
        <p:grpSpPr>
          <a:xfrm>
            <a:off x="10029417" y="385756"/>
            <a:ext cx="1867579" cy="428624"/>
            <a:chOff x="10069287" y="385756"/>
            <a:chExt cx="1867579" cy="42862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D7AE679-66A3-42D3-B734-F129638EF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10069287" y="385756"/>
              <a:ext cx="761999" cy="428624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2635F78-EBBD-4FAE-B14A-A2F7EC5217EC}"/>
                </a:ext>
              </a:extLst>
            </p:cNvPr>
            <p:cNvSpPr txBox="1"/>
            <p:nvPr userDrawn="1"/>
          </p:nvSpPr>
          <p:spPr>
            <a:xfrm>
              <a:off x="10718800" y="480521"/>
              <a:ext cx="1218066" cy="244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de-DE" sz="1600" b="1" dirty="0">
                  <a:latin typeface="+mj-lt"/>
                </a:rPr>
                <a:t>EU Chips Act</a:t>
              </a:r>
            </a:p>
          </p:txBody>
        </p:sp>
      </p:grpSp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A5F70722-7E0A-4F94-BA70-A1AF9780A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5" name="Foliennummernplatzhalter 8">
            <a:extLst>
              <a:ext uri="{FF2B5EF4-FFF2-40B4-BE49-F238E27FC236}">
                <a16:creationId xmlns:a16="http://schemas.microsoft.com/office/drawing/2014/main" id="{F6E1818A-2118-478E-9835-B7A6BB29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5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03" r:id="rId2"/>
    <p:sldLayoutId id="2147483828" r:id="rId3"/>
    <p:sldLayoutId id="2147483845" r:id="rId4"/>
    <p:sldLayoutId id="2147483800" r:id="rId5"/>
    <p:sldLayoutId id="2147483801" r:id="rId6"/>
    <p:sldLayoutId id="2147483802" r:id="rId7"/>
    <p:sldLayoutId id="2147483815" r:id="rId8"/>
    <p:sldLayoutId id="2147483807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56096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C92FD85A-8EA3-423D-8B71-800C0F9703F0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EC10405-137E-4364-8786-D990B6C2E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5139" t="24491" r="8146" b="31367"/>
          <a:stretch/>
        </p:blipFill>
        <p:spPr>
          <a:xfrm>
            <a:off x="10192364" y="350196"/>
            <a:ext cx="1714464" cy="473515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B768421D-94BC-4EBC-B7A2-A5819AD5B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5678A800-5E11-4FC2-8C74-94F45D2FA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783" r:id="rId2"/>
    <p:sldLayoutId id="2147483829" r:id="rId3"/>
    <p:sldLayoutId id="2147483846" r:id="rId4"/>
    <p:sldLayoutId id="2147483780" r:id="rId5"/>
    <p:sldLayoutId id="2147483781" r:id="rId6"/>
    <p:sldLayoutId id="2147483782" r:id="rId7"/>
    <p:sldLayoutId id="2147483816" r:id="rId8"/>
    <p:sldLayoutId id="2147483808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301315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A6887BA-274E-4274-8DC5-D52B0001F39B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63656CA-E355-4625-89BB-554EE793CF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6" y="395588"/>
            <a:ext cx="1436877" cy="419568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3185A905-1EBF-4FDA-A779-EC3B27421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155FAF99-AECC-4A99-AA15-F61AF08F5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793" r:id="rId2"/>
    <p:sldLayoutId id="2147483830" r:id="rId3"/>
    <p:sldLayoutId id="2147483847" r:id="rId4"/>
    <p:sldLayoutId id="2147483790" r:id="rId5"/>
    <p:sldLayoutId id="2147483791" r:id="rId6"/>
    <p:sldLayoutId id="2147483792" r:id="rId7"/>
    <p:sldLayoutId id="2147483817" r:id="rId8"/>
    <p:sldLayoutId id="2147483809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4114267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5436C08D-91D3-48F5-B13A-15D7609601A6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423D01-ACE0-4391-893F-4AD7024AEE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50286" y="474989"/>
            <a:ext cx="1436877" cy="275507"/>
          </a:xfrm>
          <a:prstGeom prst="rect">
            <a:avLst/>
          </a:prstGeom>
        </p:spPr>
      </p:pic>
      <p:sp>
        <p:nvSpPr>
          <p:cNvPr id="16" name="Copyright Fraunhofer">
            <a:extLst>
              <a:ext uri="{FF2B5EF4-FFF2-40B4-BE49-F238E27FC236}">
                <a16:creationId xmlns:a16="http://schemas.microsoft.com/office/drawing/2014/main" id="{7EB84CFC-F622-40B9-B9D9-CE257CA61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9D51ED19-E51C-4332-A0E2-AA6BE151B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62774"/>
            <a:ext cx="70929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0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778" r:id="rId2"/>
    <p:sldLayoutId id="2147483831" r:id="rId3"/>
    <p:sldLayoutId id="2147483848" r:id="rId4"/>
    <p:sldLayoutId id="2147483775" r:id="rId5"/>
    <p:sldLayoutId id="2147483776" r:id="rId6"/>
    <p:sldLayoutId id="2147483777" r:id="rId7"/>
    <p:sldLayoutId id="2147483818" r:id="rId8"/>
    <p:sldLayoutId id="2147483810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0432926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0"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507918F-B2AA-4A76-81D6-4E27E906E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FA47023B-0D9E-4964-84B5-38278B6A9958}" type="datetime1">
              <a:rPr lang="de-DE" noProof="0" smtClean="0"/>
              <a:t>02.06.2023</a:t>
            </a:fld>
            <a:endParaRPr lang="de-DE" noProof="0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D2D3F41-E2BE-4A0F-961E-1BFB17722E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455769" y="6375411"/>
            <a:ext cx="1425912" cy="2839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3260FF1-B394-4CC8-801A-0D36C51DB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3355" t="27062" r="13541" b="30316"/>
          <a:stretch/>
        </p:blipFill>
        <p:spPr>
          <a:xfrm>
            <a:off x="9092205" y="6356025"/>
            <a:ext cx="1183493" cy="30334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218E86D-7C53-4B15-9577-BD9146D453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93632" y="395588"/>
            <a:ext cx="1803364" cy="452376"/>
          </a:xfrm>
          <a:prstGeom prst="rect">
            <a:avLst/>
          </a:prstGeom>
        </p:spPr>
      </p:pic>
      <p:sp>
        <p:nvSpPr>
          <p:cNvPr id="15" name="Copyright Fraunhofer">
            <a:extLst>
              <a:ext uri="{FF2B5EF4-FFF2-40B4-BE49-F238E27FC236}">
                <a16:creationId xmlns:a16="http://schemas.microsoft.com/office/drawing/2014/main" id="{D2BECE43-2355-4105-8295-99C536B54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7"/>
            <a:ext cx="3798103" cy="1231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Romy Zschiedrich, Leiterin FMD-Unternehmenskommunikation</a:t>
            </a:r>
            <a:endParaRPr lang="de-DE" dirty="0"/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332E1FC-44F4-4BDA-8126-A7E2DACD9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7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788" r:id="rId2"/>
    <p:sldLayoutId id="2147483832" r:id="rId3"/>
    <p:sldLayoutId id="2147483849" r:id="rId4"/>
    <p:sldLayoutId id="2147483785" r:id="rId5"/>
    <p:sldLayoutId id="2147483786" r:id="rId6"/>
    <p:sldLayoutId id="2147483787" r:id="rId7"/>
    <p:sldLayoutId id="2147483819" r:id="rId8"/>
    <p:sldLayoutId id="2147483811" r:id="rId9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Frutiger LT Com 65 Bold" panose="020B0803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3770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eenict.de/startup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hG_rgb_modul">
            <a:extLst>
              <a:ext uri="{FF2B5EF4-FFF2-40B4-BE49-F238E27FC236}">
                <a16:creationId xmlns:a16="http://schemas.microsoft.com/office/drawing/2014/main" id="{6A7DB0F4-3E77-428E-A8B2-5593AAC98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3" b="7831"/>
          <a:stretch/>
        </p:blipFill>
        <p:spPr>
          <a:xfrm>
            <a:off x="9194849" y="476250"/>
            <a:ext cx="2519999" cy="9141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596A1E44-083D-4801-8CF1-EDEC83373AA8}"/>
              </a:ext>
            </a:extLst>
          </p:cNvPr>
          <p:cNvSpPr txBox="1">
            <a:spLocks/>
          </p:cNvSpPr>
          <p:nvPr/>
        </p:nvSpPr>
        <p:spPr bwMode="gray">
          <a:xfrm>
            <a:off x="-1" y="3463826"/>
            <a:ext cx="11712575" cy="2521049"/>
          </a:xfrm>
          <a:prstGeom prst="rect">
            <a:avLst/>
          </a:prstGeom>
          <a:noFill/>
        </p:spPr>
        <p:txBody>
          <a:bodyPr vert="horz" wrap="square" lIns="486000" tIns="360000" rIns="360000" bIns="36000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352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4160" b="0" kern="1200">
                <a:solidFill>
                  <a:schemeClr val="bg1"/>
                </a:solidFill>
                <a:latin typeface="Frutiger LT Com 55 Roman" panose="020B0A0304050403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/>
              <a:t>Research </a:t>
            </a:r>
            <a:r>
              <a:rPr lang="de-DE" sz="4000" dirty="0" err="1"/>
              <a:t>Fab</a:t>
            </a:r>
            <a:r>
              <a:rPr lang="de-DE" sz="4000" dirty="0"/>
              <a:t> </a:t>
            </a:r>
            <a:r>
              <a:rPr lang="de-DE" sz="4000" dirty="0" err="1"/>
              <a:t>Microelectronics</a:t>
            </a:r>
            <a:r>
              <a:rPr lang="de-DE" sz="4000" dirty="0"/>
              <a:t> Germany (FMD)</a:t>
            </a:r>
          </a:p>
          <a:p>
            <a:pPr lvl="1"/>
            <a:r>
              <a:rPr lang="de-DE" dirty="0"/>
              <a:t>—</a:t>
            </a:r>
          </a:p>
          <a:p>
            <a:pPr lvl="3"/>
            <a:r>
              <a:rPr lang="en-US" dirty="0">
                <a:latin typeface="+mj-lt"/>
              </a:rPr>
              <a:t>Fraunhofer Group for Microelectronics in cooperation with the Leibniz institutes IHP and FBH</a:t>
            </a:r>
            <a:endParaRPr lang="pt-BR" dirty="0">
              <a:latin typeface="+mj-lt"/>
            </a:endParaRP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564F4BF2-0C93-4C10-B50D-FEEFF597DA83}"/>
              </a:ext>
            </a:extLst>
          </p:cNvPr>
          <p:cNvSpPr txBox="1">
            <a:spLocks/>
          </p:cNvSpPr>
          <p:nvPr/>
        </p:nvSpPr>
        <p:spPr>
          <a:xfrm>
            <a:off x="1388048" y="6962775"/>
            <a:ext cx="720000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B1AE87-A5BE-460F-A4B9-580306A0DF90}" type="datetime1">
              <a:rPr lang="de-DE" sz="800" smtClean="0"/>
              <a:pPr/>
              <a:t>02.06.2023</a:t>
            </a:fld>
            <a:endParaRPr lang="de-DE" sz="800" dirty="0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BA642BD1-2357-4397-8E6B-28D04DAF732A}"/>
              </a:ext>
            </a:extLst>
          </p:cNvPr>
          <p:cNvSpPr txBox="1">
            <a:spLocks/>
          </p:cNvSpPr>
          <p:nvPr/>
        </p:nvSpPr>
        <p:spPr>
          <a:xfrm>
            <a:off x="479425" y="6962775"/>
            <a:ext cx="720000" cy="12311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Seite </a:t>
            </a:r>
            <a:fld id="{401BA3E4-5E55-4F99-AF09-CC6D6B2539E2}" type="slidenum">
              <a:rPr lang="en-US" sz="800" smtClean="0"/>
              <a:pPr/>
              <a:t>1</a:t>
            </a:fld>
            <a:endParaRPr lang="en-US" sz="800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4BEB6077-1EF4-4462-BB01-AC6B3278B9B1}"/>
              </a:ext>
            </a:extLst>
          </p:cNvPr>
          <p:cNvSpPr txBox="1">
            <a:spLocks/>
          </p:cNvSpPr>
          <p:nvPr/>
        </p:nvSpPr>
        <p:spPr>
          <a:xfrm>
            <a:off x="2199285" y="6962776"/>
            <a:ext cx="3798103" cy="12311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/>
              <a:t>Dr. Daniela Hübler, </a:t>
            </a:r>
            <a:r>
              <a:rPr lang="en-US" sz="800" dirty="0"/>
              <a:t>Manager Innovation and Startups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51358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AB6512B0-D2B7-4D0C-BB8A-EFF9FF202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256" b="5106"/>
          <a:stretch/>
        </p:blipFill>
        <p:spPr>
          <a:xfrm>
            <a:off x="1459" y="0"/>
            <a:ext cx="12190541" cy="6146800"/>
          </a:xfr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44D577D-F1AA-495D-A5D5-FEFC1838E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6AEB21-86BC-4AB0-B35A-D4B661A2FA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2B03A7D-B847-4EBE-9699-60BCC1FA7106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CD4D907-C5D6-4818-BDBA-35075D92C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86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A83FE2B-A44C-4E25-82C7-99B78D1BD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655" y="2791068"/>
            <a:ext cx="7769445" cy="1124090"/>
          </a:xfrm>
        </p:spPr>
        <p:txBody>
          <a:bodyPr/>
          <a:lstStyle/>
          <a:p>
            <a:r>
              <a:rPr lang="de-DE" sz="4000" dirty="0" err="1"/>
              <a:t>greenict.space</a:t>
            </a:r>
            <a:endParaRPr lang="de-DE" sz="4000" dirty="0"/>
          </a:p>
          <a:p>
            <a:r>
              <a:rPr lang="en-US" sz="2800" dirty="0">
                <a:latin typeface="+mn-lt"/>
              </a:rPr>
              <a:t>The Accelerator for sustainable Startups und SMEs</a:t>
            </a:r>
            <a:endParaRPr lang="de-DE" sz="2800" dirty="0">
              <a:latin typeface="+mn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A4AC9F-9664-4101-BBAF-C0FF3C4096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58B8EA-C48F-4CEB-85FA-FDD9110A1D88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D1AB8-95A7-4D9A-A72A-31049A028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401BA3E4-5E55-4F99-AF09-CC6D6B2539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E6D1C9E3-452F-4271-98F2-1B4D20D8B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741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fik 141">
            <a:extLst>
              <a:ext uri="{FF2B5EF4-FFF2-40B4-BE49-F238E27FC236}">
                <a16:creationId xmlns:a16="http://schemas.microsoft.com/office/drawing/2014/main" id="{A16405E4-A14C-48C1-BD10-42A817D9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603" y="1270333"/>
            <a:ext cx="4912527" cy="2843375"/>
          </a:xfrm>
          <a:prstGeom prst="rect">
            <a:avLst/>
          </a:prstGeom>
        </p:spPr>
      </p:pic>
      <p:sp>
        <p:nvSpPr>
          <p:cNvPr id="93" name="Google Shape;296;p22">
            <a:extLst>
              <a:ext uri="{FF2B5EF4-FFF2-40B4-BE49-F238E27FC236}">
                <a16:creationId xmlns:a16="http://schemas.microsoft.com/office/drawing/2014/main" id="{619C0624-C635-4928-83C4-ABE8C0F6D5F9}"/>
              </a:ext>
            </a:extLst>
          </p:cNvPr>
          <p:cNvSpPr/>
          <p:nvPr/>
        </p:nvSpPr>
        <p:spPr>
          <a:xfrm>
            <a:off x="474802" y="4298013"/>
            <a:ext cx="1638715" cy="1677968"/>
          </a:xfrm>
          <a:prstGeom prst="roundRect">
            <a:avLst>
              <a:gd name="adj" fmla="val 11451"/>
            </a:avLst>
          </a:prstGeom>
          <a:noFill/>
          <a:ln w="28575">
            <a:solidFill>
              <a:srgbClr val="BFDE1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297;p22">
            <a:extLst>
              <a:ext uri="{FF2B5EF4-FFF2-40B4-BE49-F238E27FC236}">
                <a16:creationId xmlns:a16="http://schemas.microsoft.com/office/drawing/2014/main" id="{3C0781BD-4FD1-402D-B1D4-C526FE6D0B1A}"/>
              </a:ext>
            </a:extLst>
          </p:cNvPr>
          <p:cNvSpPr/>
          <p:nvPr/>
        </p:nvSpPr>
        <p:spPr>
          <a:xfrm>
            <a:off x="1786156" y="4020995"/>
            <a:ext cx="575734" cy="548700"/>
          </a:xfrm>
          <a:prstGeom prst="ellipse">
            <a:avLst/>
          </a:prstGeom>
          <a:solidFill>
            <a:srgbClr val="8DB10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296;p22">
            <a:extLst>
              <a:ext uri="{FF2B5EF4-FFF2-40B4-BE49-F238E27FC236}">
                <a16:creationId xmlns:a16="http://schemas.microsoft.com/office/drawing/2014/main" id="{9153F3D0-9777-472D-B30D-C868CF505AFC}"/>
              </a:ext>
            </a:extLst>
          </p:cNvPr>
          <p:cNvSpPr/>
          <p:nvPr/>
        </p:nvSpPr>
        <p:spPr>
          <a:xfrm>
            <a:off x="2354731" y="4298013"/>
            <a:ext cx="3847333" cy="1677969"/>
          </a:xfrm>
          <a:prstGeom prst="roundRect">
            <a:avLst>
              <a:gd name="adj" fmla="val 11451"/>
            </a:avLst>
          </a:prstGeom>
          <a:noFill/>
          <a:ln w="28575">
            <a:solidFill>
              <a:srgbClr val="79C93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297;p22">
            <a:extLst>
              <a:ext uri="{FF2B5EF4-FFF2-40B4-BE49-F238E27FC236}">
                <a16:creationId xmlns:a16="http://schemas.microsoft.com/office/drawing/2014/main" id="{A1F2E14A-BEEA-4714-A933-E7F82C87EB28}"/>
              </a:ext>
            </a:extLst>
          </p:cNvPr>
          <p:cNvSpPr/>
          <p:nvPr/>
        </p:nvSpPr>
        <p:spPr>
          <a:xfrm>
            <a:off x="5889196" y="4020996"/>
            <a:ext cx="548700" cy="548700"/>
          </a:xfrm>
          <a:prstGeom prst="ellipse">
            <a:avLst/>
          </a:prstGeom>
          <a:solidFill>
            <a:srgbClr val="E1D51E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296;p22">
            <a:extLst>
              <a:ext uri="{FF2B5EF4-FFF2-40B4-BE49-F238E27FC236}">
                <a16:creationId xmlns:a16="http://schemas.microsoft.com/office/drawing/2014/main" id="{5AF46555-50D9-4390-A1B6-1E3625EA1CEA}"/>
              </a:ext>
            </a:extLst>
          </p:cNvPr>
          <p:cNvSpPr/>
          <p:nvPr/>
        </p:nvSpPr>
        <p:spPr>
          <a:xfrm>
            <a:off x="6440448" y="4309278"/>
            <a:ext cx="2205229" cy="1666704"/>
          </a:xfrm>
          <a:prstGeom prst="roundRect">
            <a:avLst>
              <a:gd name="adj" fmla="val 11451"/>
            </a:avLst>
          </a:prstGeom>
          <a:noFill/>
          <a:ln w="28575">
            <a:solidFill>
              <a:srgbClr val="BFDE1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297;p22">
            <a:extLst>
              <a:ext uri="{FF2B5EF4-FFF2-40B4-BE49-F238E27FC236}">
                <a16:creationId xmlns:a16="http://schemas.microsoft.com/office/drawing/2014/main" id="{49EFAB42-C197-4511-A421-B5C162E532CF}"/>
              </a:ext>
            </a:extLst>
          </p:cNvPr>
          <p:cNvSpPr/>
          <p:nvPr/>
        </p:nvSpPr>
        <p:spPr>
          <a:xfrm>
            <a:off x="8294756" y="4020996"/>
            <a:ext cx="587713" cy="548700"/>
          </a:xfrm>
          <a:prstGeom prst="ellipse">
            <a:avLst/>
          </a:prstGeom>
          <a:solidFill>
            <a:srgbClr val="8DB10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296;p22">
            <a:extLst>
              <a:ext uri="{FF2B5EF4-FFF2-40B4-BE49-F238E27FC236}">
                <a16:creationId xmlns:a16="http://schemas.microsoft.com/office/drawing/2014/main" id="{5E7C5406-BCE5-45B4-919D-F9AB32BFE204}"/>
              </a:ext>
            </a:extLst>
          </p:cNvPr>
          <p:cNvSpPr/>
          <p:nvPr/>
        </p:nvSpPr>
        <p:spPr>
          <a:xfrm>
            <a:off x="8897332" y="4309277"/>
            <a:ext cx="2705798" cy="1666704"/>
          </a:xfrm>
          <a:prstGeom prst="roundRect">
            <a:avLst>
              <a:gd name="adj" fmla="val 11451"/>
            </a:avLst>
          </a:prstGeom>
          <a:noFill/>
          <a:ln w="28575">
            <a:solidFill>
              <a:srgbClr val="79C93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97;p22">
            <a:extLst>
              <a:ext uri="{FF2B5EF4-FFF2-40B4-BE49-F238E27FC236}">
                <a16:creationId xmlns:a16="http://schemas.microsoft.com/office/drawing/2014/main" id="{924A6B90-1A7E-40E6-BA3B-99765801FAE6}"/>
              </a:ext>
            </a:extLst>
          </p:cNvPr>
          <p:cNvSpPr/>
          <p:nvPr/>
        </p:nvSpPr>
        <p:spPr>
          <a:xfrm>
            <a:off x="11205983" y="4020996"/>
            <a:ext cx="548700" cy="548700"/>
          </a:xfrm>
          <a:prstGeom prst="ellipse">
            <a:avLst/>
          </a:prstGeom>
          <a:solidFill>
            <a:srgbClr val="E1D51E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007F43E-58FB-4427-B4AC-D838D26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ICT @ FMD </a:t>
            </a:r>
            <a:endParaRPr lang="de-DE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505B01E8-104D-4827-A4D9-F8F16177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4A3B-1BBE-4BB1-9734-7F4628B99400}" type="datetime1">
              <a:rPr lang="de-DE" noProof="0" smtClean="0"/>
              <a:t>02.06.2023</a:t>
            </a:fld>
            <a:endParaRPr lang="de-DE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7CA65-9E41-498B-9D84-92C69556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de-DE" dirty="0" err="1"/>
              <a:t>green</a:t>
            </a:r>
            <a:r>
              <a:rPr lang="de-DE" b="1" dirty="0" err="1"/>
              <a:t>ict</a:t>
            </a:r>
            <a:r>
              <a:rPr lang="de-DE" dirty="0" err="1"/>
              <a:t>.space</a:t>
            </a:r>
            <a:r>
              <a:rPr lang="de-DE" dirty="0"/>
              <a:t> </a:t>
            </a:r>
            <a:r>
              <a:rPr lang="de-DE" dirty="0">
                <a:ea typeface="+mn-lt"/>
                <a:cs typeface="+mn-lt"/>
              </a:rPr>
              <a:t>– The </a:t>
            </a:r>
            <a:r>
              <a:rPr lang="de-DE" dirty="0" err="1">
                <a:ea typeface="+mn-lt"/>
                <a:cs typeface="+mn-lt"/>
              </a:rPr>
              <a:t>Accelerator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sustainable</a:t>
            </a:r>
            <a:r>
              <a:rPr lang="de-DE" dirty="0">
                <a:ea typeface="+mn-lt"/>
                <a:cs typeface="+mn-lt"/>
              </a:rPr>
              <a:t> Startups and SMEs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6AD026CE-F940-4226-94B6-7C20387A2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  <p:sp>
        <p:nvSpPr>
          <p:cNvPr id="15" name="Foliennummernplatzhalter 9">
            <a:extLst>
              <a:ext uri="{FF2B5EF4-FFF2-40B4-BE49-F238E27FC236}">
                <a16:creationId xmlns:a16="http://schemas.microsoft.com/office/drawing/2014/main" id="{234334A6-B64C-4B9F-A8BC-9A91AE7B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9AC728D-50E5-433C-B43E-9D4F17F4EC29}"/>
              </a:ext>
            </a:extLst>
          </p:cNvPr>
          <p:cNvSpPr txBox="1"/>
          <p:nvPr/>
        </p:nvSpPr>
        <p:spPr>
          <a:xfrm>
            <a:off x="1092808" y="1720723"/>
            <a:ext cx="4145634" cy="256480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lvl="0">
              <a:lnSpc>
                <a:spcPts val="1960"/>
              </a:lnSpc>
              <a:buClr>
                <a:srgbClr val="179C7D"/>
              </a:buClr>
              <a:defRPr/>
            </a:pPr>
            <a:r>
              <a:rPr lang="en-US" b="1" dirty="0"/>
              <a:t>What is the </a:t>
            </a:r>
            <a:r>
              <a:rPr lang="en-US" b="1" dirty="0" err="1"/>
              <a:t>greenict.space</a:t>
            </a:r>
            <a:r>
              <a:rPr lang="en-US" b="1" dirty="0"/>
              <a:t> about?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8E4FD16-ABA9-4444-931C-D9317D4FEFDC}"/>
              </a:ext>
            </a:extLst>
          </p:cNvPr>
          <p:cNvSpPr/>
          <p:nvPr/>
        </p:nvSpPr>
        <p:spPr>
          <a:xfrm>
            <a:off x="6552641" y="4710112"/>
            <a:ext cx="205884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 fontAlgn="ctr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Com 45 Light" panose="020B0303030504020204" pitchFamily="34" charset="0"/>
              </a:rPr>
              <a:t>Demonstrators </a:t>
            </a:r>
          </a:p>
          <a:p>
            <a:pPr marL="285750" indent="-216000" fontAlgn="ctr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 dirty="0" err="1">
                <a:latin typeface="Frutiger LT Com 45 Light" panose="020B0303030504020204" pitchFamily="34" charset="0"/>
              </a:rPr>
              <a:t>Prototypes</a:t>
            </a:r>
            <a:endParaRPr lang="de-DE" sz="1400" dirty="0">
              <a:latin typeface="Frutiger LT Com 45 Light" panose="020B0303030504020204" pitchFamily="34" charset="0"/>
            </a:endParaRPr>
          </a:p>
          <a:p>
            <a:pPr marL="285750" indent="-216000" fontAlgn="ctr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Com 45 Light" panose="020B0303030504020204" pitchFamily="34" charset="0"/>
              </a:rPr>
              <a:t>Pilot </a:t>
            </a:r>
            <a:r>
              <a:rPr lang="de-DE" sz="1400" dirty="0" err="1">
                <a:latin typeface="Frutiger LT Com 45 Light" panose="020B0303030504020204" pitchFamily="34" charset="0"/>
              </a:rPr>
              <a:t>manufacturing</a:t>
            </a:r>
            <a:r>
              <a:rPr lang="de-DE" sz="1400" dirty="0">
                <a:latin typeface="Frutiger LT Com 45 Light" panose="020B0303030504020204" pitchFamily="34" charset="0"/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738544C-664B-41A8-B6F5-E89E96974F17}"/>
              </a:ext>
            </a:extLst>
          </p:cNvPr>
          <p:cNvSpPr txBox="1"/>
          <p:nvPr/>
        </p:nvSpPr>
        <p:spPr>
          <a:xfrm>
            <a:off x="479425" y="4434759"/>
            <a:ext cx="1452892" cy="24436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lvl="0" algn="ctr">
              <a:lnSpc>
                <a:spcPts val="1960"/>
              </a:lnSpc>
              <a:buClr>
                <a:srgbClr val="179C7D"/>
              </a:buClr>
              <a:defRPr/>
            </a:pPr>
            <a:r>
              <a:rPr lang="de-DE" sz="1600" b="1" dirty="0"/>
              <a:t>Target Group:</a:t>
            </a:r>
          </a:p>
        </p:txBody>
      </p:sp>
      <p:sp>
        <p:nvSpPr>
          <p:cNvPr id="28" name="Google Shape;1243;p39">
            <a:extLst>
              <a:ext uri="{FF2B5EF4-FFF2-40B4-BE49-F238E27FC236}">
                <a16:creationId xmlns:a16="http://schemas.microsoft.com/office/drawing/2014/main" id="{C15283B3-F3ED-42E4-9301-8DE5AA2F9BFD}"/>
              </a:ext>
            </a:extLst>
          </p:cNvPr>
          <p:cNvSpPr/>
          <p:nvPr/>
        </p:nvSpPr>
        <p:spPr>
          <a:xfrm>
            <a:off x="2277586" y="4710112"/>
            <a:ext cx="4062647" cy="1285897"/>
          </a:xfrm>
          <a:custGeom>
            <a:avLst/>
            <a:gdLst/>
            <a:ahLst/>
            <a:cxnLst/>
            <a:rect l="l" t="t" r="r" b="b"/>
            <a:pathLst>
              <a:path w="65604" h="15717" extrusionOk="0">
                <a:moveTo>
                  <a:pt x="0" y="1"/>
                </a:moveTo>
                <a:lnTo>
                  <a:pt x="0" y="15717"/>
                </a:lnTo>
                <a:lnTo>
                  <a:pt x="65604" y="15717"/>
                </a:lnTo>
                <a:lnTo>
                  <a:pt x="65604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216000" defTabSz="576000" font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b="1" dirty="0"/>
              <a:t>Bringing together </a:t>
            </a:r>
            <a:r>
              <a:rPr lang="en-US" sz="1300" dirty="0"/>
              <a:t>complementary </a:t>
            </a:r>
            <a:r>
              <a:rPr lang="en-US" sz="1300" b="1" dirty="0"/>
              <a:t>competencies</a:t>
            </a:r>
            <a:r>
              <a:rPr lang="en-US" sz="1300" dirty="0"/>
              <a:t> from multiple </a:t>
            </a:r>
            <a:r>
              <a:rPr lang="en-US" sz="1300" b="1" dirty="0"/>
              <a:t>FMD-</a:t>
            </a:r>
            <a:r>
              <a:rPr lang="en-US" sz="1300" dirty="0"/>
              <a:t>Institutes</a:t>
            </a:r>
          </a:p>
          <a:p>
            <a:pPr marL="342900" indent="-216000" defTabSz="576000" font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b="1" dirty="0"/>
              <a:t>Use </a:t>
            </a:r>
            <a:r>
              <a:rPr lang="en-US" sz="1300" dirty="0"/>
              <a:t>of</a:t>
            </a:r>
            <a:r>
              <a:rPr lang="en-US" sz="1300" b="1" dirty="0"/>
              <a:t> clean rooms </a:t>
            </a:r>
            <a:r>
              <a:rPr lang="en-US" sz="1300" dirty="0"/>
              <a:t>and</a:t>
            </a:r>
            <a:r>
              <a:rPr lang="en-US" sz="1300" b="1" dirty="0"/>
              <a:t> over 2200 machines </a:t>
            </a:r>
            <a:r>
              <a:rPr lang="en-US" sz="1300" dirty="0"/>
              <a:t>and </a:t>
            </a:r>
            <a:r>
              <a:rPr lang="en-US" sz="1300" b="1" dirty="0"/>
              <a:t>equipment </a:t>
            </a:r>
            <a:r>
              <a:rPr lang="en-US" sz="1300" dirty="0"/>
              <a:t>of the Competence Center </a:t>
            </a:r>
            <a:r>
              <a:rPr lang="en-US" sz="1300" b="1" dirty="0"/>
              <a:t>Green ICT @ FMD</a:t>
            </a:r>
            <a:endParaRPr lang="de-DE" sz="13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F2DA30B-D909-4F61-8244-7A250957D4C1}"/>
              </a:ext>
            </a:extLst>
          </p:cNvPr>
          <p:cNvSpPr txBox="1"/>
          <p:nvPr/>
        </p:nvSpPr>
        <p:spPr>
          <a:xfrm>
            <a:off x="2367928" y="4434759"/>
            <a:ext cx="3829374" cy="24436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lvl="0" algn="ctr">
              <a:lnSpc>
                <a:spcPts val="1960"/>
              </a:lnSpc>
              <a:buClr>
                <a:srgbClr val="179C7D"/>
              </a:buClr>
              <a:defRPr/>
            </a:pPr>
            <a:r>
              <a:rPr lang="en-US" sz="1600" b="1" dirty="0"/>
              <a:t>Our services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:</a:t>
            </a:r>
          </a:p>
        </p:txBody>
      </p:sp>
      <p:sp>
        <p:nvSpPr>
          <p:cNvPr id="18" name="Google Shape;1243;p39">
            <a:extLst>
              <a:ext uri="{FF2B5EF4-FFF2-40B4-BE49-F238E27FC236}">
                <a16:creationId xmlns:a16="http://schemas.microsoft.com/office/drawing/2014/main" id="{32C3D60A-C975-4B4E-8C5B-D0ABB99578C7}"/>
              </a:ext>
            </a:extLst>
          </p:cNvPr>
          <p:cNvSpPr/>
          <p:nvPr/>
        </p:nvSpPr>
        <p:spPr>
          <a:xfrm>
            <a:off x="8882469" y="4710112"/>
            <a:ext cx="2762166" cy="1052513"/>
          </a:xfrm>
          <a:custGeom>
            <a:avLst/>
            <a:gdLst/>
            <a:ahLst/>
            <a:cxnLst/>
            <a:rect l="l" t="t" r="r" b="b"/>
            <a:pathLst>
              <a:path w="65604" h="15717" extrusionOk="0">
                <a:moveTo>
                  <a:pt x="0" y="1"/>
                </a:moveTo>
                <a:lnTo>
                  <a:pt x="0" y="15717"/>
                </a:lnTo>
                <a:lnTo>
                  <a:pt x="65604" y="15717"/>
                </a:lnTo>
                <a:lnTo>
                  <a:pt x="65604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216000" defTabSz="576000" font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b="1" dirty="0"/>
              <a:t>Funding </a:t>
            </a:r>
            <a:r>
              <a:rPr lang="en-US" sz="1300" dirty="0"/>
              <a:t>up to € 250,000 for participating FMD partners</a:t>
            </a:r>
          </a:p>
          <a:p>
            <a:pPr marL="342900" indent="-216000" defTabSz="576000" fontAlgn="ctr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dirty="0"/>
              <a:t>For </a:t>
            </a:r>
            <a:r>
              <a:rPr lang="en-US" sz="1300" b="1" dirty="0"/>
              <a:t>a project duration </a:t>
            </a:r>
            <a:r>
              <a:rPr lang="en-US" sz="1300" dirty="0"/>
              <a:t>of </a:t>
            </a:r>
            <a:br>
              <a:rPr lang="en-US" sz="1300" dirty="0"/>
            </a:br>
            <a:r>
              <a:rPr lang="en-US" sz="1300" dirty="0"/>
              <a:t>up to </a:t>
            </a:r>
            <a:r>
              <a:rPr lang="en-US" sz="1300" b="1" dirty="0"/>
              <a:t>one year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BE7AEFA-9847-4FA8-B91F-D1B43F93354F}"/>
              </a:ext>
            </a:extLst>
          </p:cNvPr>
          <p:cNvSpPr txBox="1"/>
          <p:nvPr/>
        </p:nvSpPr>
        <p:spPr>
          <a:xfrm>
            <a:off x="8916973" y="4434759"/>
            <a:ext cx="2686157" cy="24436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Incentive:</a:t>
            </a:r>
          </a:p>
        </p:txBody>
      </p:sp>
      <p:sp>
        <p:nvSpPr>
          <p:cNvPr id="122" name="Rechteck 121">
            <a:extLst>
              <a:ext uri="{FF2B5EF4-FFF2-40B4-BE49-F238E27FC236}">
                <a16:creationId xmlns:a16="http://schemas.microsoft.com/office/drawing/2014/main" id="{7A828B5F-A0BD-41E4-92F5-52915ECD557A}"/>
              </a:ext>
            </a:extLst>
          </p:cNvPr>
          <p:cNvSpPr/>
          <p:nvPr/>
        </p:nvSpPr>
        <p:spPr>
          <a:xfrm>
            <a:off x="670727" y="4857938"/>
            <a:ext cx="1159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 defTabSz="57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Startups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DA152A0A-8221-43F0-B079-B8F86D0344E8}"/>
              </a:ext>
            </a:extLst>
          </p:cNvPr>
          <p:cNvSpPr txBox="1"/>
          <p:nvPr/>
        </p:nvSpPr>
        <p:spPr>
          <a:xfrm>
            <a:off x="6495733" y="4434759"/>
            <a:ext cx="2092078" cy="244362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>
                <a:srgbClr val="179C7D"/>
              </a:buClr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Development </a:t>
            </a:r>
            <a:r>
              <a:rPr lang="de-DE" sz="1600" b="1" dirty="0">
                <a:latin typeface="Frutiger LT Com 45 Light"/>
              </a:rPr>
              <a:t>G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oa</a:t>
            </a:r>
            <a:r>
              <a:rPr lang="de-DE" sz="1600" b="1" dirty="0">
                <a:latin typeface="Frutiger LT Com 45 Light"/>
              </a:rPr>
              <a:t>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utiger LT Com 45 Light"/>
                <a:ea typeface="+mn-ea"/>
                <a:cs typeface="+mn-cs"/>
              </a:rPr>
              <a:t>:</a:t>
            </a:r>
          </a:p>
        </p:txBody>
      </p:sp>
      <p:sp>
        <p:nvSpPr>
          <p:cNvPr id="126" name="Google Shape;5545;p69">
            <a:extLst>
              <a:ext uri="{FF2B5EF4-FFF2-40B4-BE49-F238E27FC236}">
                <a16:creationId xmlns:a16="http://schemas.microsoft.com/office/drawing/2014/main" id="{81437999-66D6-494B-A014-6FEA7B374EAC}"/>
              </a:ext>
            </a:extLst>
          </p:cNvPr>
          <p:cNvSpPr/>
          <p:nvPr/>
        </p:nvSpPr>
        <p:spPr>
          <a:xfrm>
            <a:off x="8408789" y="4120264"/>
            <a:ext cx="379571" cy="350164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5568;p69">
            <a:extLst>
              <a:ext uri="{FF2B5EF4-FFF2-40B4-BE49-F238E27FC236}">
                <a16:creationId xmlns:a16="http://schemas.microsoft.com/office/drawing/2014/main" id="{11C4C214-2AE5-46D9-9E08-481EDD5CA0E9}"/>
              </a:ext>
            </a:extLst>
          </p:cNvPr>
          <p:cNvGrpSpPr/>
          <p:nvPr/>
        </p:nvGrpSpPr>
        <p:grpSpPr>
          <a:xfrm>
            <a:off x="1896901" y="4128730"/>
            <a:ext cx="368456" cy="346092"/>
            <a:chOff x="-64774725" y="1916550"/>
            <a:chExt cx="319000" cy="314400"/>
          </a:xfrm>
          <a:solidFill>
            <a:srgbClr val="FFFFFF"/>
          </a:solidFill>
        </p:grpSpPr>
        <p:sp>
          <p:nvSpPr>
            <p:cNvPr id="128" name="Google Shape;5569;p69">
              <a:extLst>
                <a:ext uri="{FF2B5EF4-FFF2-40B4-BE49-F238E27FC236}">
                  <a16:creationId xmlns:a16="http://schemas.microsoft.com/office/drawing/2014/main" id="{17494588-6165-43A4-8634-D5D04A828AB7}"/>
                </a:ext>
              </a:extLst>
            </p:cNvPr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570;p69">
              <a:extLst>
                <a:ext uri="{FF2B5EF4-FFF2-40B4-BE49-F238E27FC236}">
                  <a16:creationId xmlns:a16="http://schemas.microsoft.com/office/drawing/2014/main" id="{72C4AD30-218B-4845-9E0B-A64159E1E9C8}"/>
                </a:ext>
              </a:extLst>
            </p:cNvPr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0" name="Google Shape;7041;p71">
            <a:extLst>
              <a:ext uri="{FF2B5EF4-FFF2-40B4-BE49-F238E27FC236}">
                <a16:creationId xmlns:a16="http://schemas.microsoft.com/office/drawing/2014/main" id="{10AA09CB-3C9A-4A62-BA81-7469D1F05300}"/>
              </a:ext>
            </a:extLst>
          </p:cNvPr>
          <p:cNvGrpSpPr/>
          <p:nvPr/>
        </p:nvGrpSpPr>
        <p:grpSpPr>
          <a:xfrm>
            <a:off x="6001776" y="4201477"/>
            <a:ext cx="335821" cy="284680"/>
            <a:chOff x="1636184" y="2959225"/>
            <a:chExt cx="232666" cy="197250"/>
          </a:xfrm>
          <a:solidFill>
            <a:srgbClr val="FFFFFF"/>
          </a:solidFill>
        </p:grpSpPr>
        <p:sp>
          <p:nvSpPr>
            <p:cNvPr id="131" name="Google Shape;7042;p71">
              <a:extLst>
                <a:ext uri="{FF2B5EF4-FFF2-40B4-BE49-F238E27FC236}">
                  <a16:creationId xmlns:a16="http://schemas.microsoft.com/office/drawing/2014/main" id="{6723800B-274E-4A40-BCCF-7C843227786E}"/>
                </a:ext>
              </a:extLst>
            </p:cNvPr>
            <p:cNvSpPr/>
            <p:nvPr/>
          </p:nvSpPr>
          <p:spPr>
            <a:xfrm>
              <a:off x="1649300" y="2959225"/>
              <a:ext cx="219550" cy="197250"/>
            </a:xfrm>
            <a:custGeom>
              <a:avLst/>
              <a:gdLst/>
              <a:ahLst/>
              <a:cxnLst/>
              <a:rect l="l" t="t" r="r" b="b"/>
              <a:pathLst>
                <a:path w="8782" h="7890" extrusionOk="0">
                  <a:moveTo>
                    <a:pt x="3485" y="419"/>
                  </a:moveTo>
                  <a:lnTo>
                    <a:pt x="2342" y="1952"/>
                  </a:lnTo>
                  <a:lnTo>
                    <a:pt x="1757" y="419"/>
                  </a:lnTo>
                  <a:close/>
                  <a:moveTo>
                    <a:pt x="6495" y="419"/>
                  </a:moveTo>
                  <a:lnTo>
                    <a:pt x="5882" y="1952"/>
                  </a:lnTo>
                  <a:lnTo>
                    <a:pt x="4739" y="419"/>
                  </a:lnTo>
                  <a:close/>
                  <a:moveTo>
                    <a:pt x="1255" y="809"/>
                  </a:moveTo>
                  <a:lnTo>
                    <a:pt x="1812" y="2314"/>
                  </a:lnTo>
                  <a:lnTo>
                    <a:pt x="307" y="2314"/>
                  </a:lnTo>
                  <a:lnTo>
                    <a:pt x="1255" y="809"/>
                  </a:lnTo>
                  <a:close/>
                  <a:moveTo>
                    <a:pt x="4154" y="614"/>
                  </a:moveTo>
                  <a:lnTo>
                    <a:pt x="5408" y="2314"/>
                  </a:lnTo>
                  <a:lnTo>
                    <a:pt x="2900" y="2314"/>
                  </a:lnTo>
                  <a:lnTo>
                    <a:pt x="4154" y="614"/>
                  </a:lnTo>
                  <a:close/>
                  <a:moveTo>
                    <a:pt x="6997" y="809"/>
                  </a:moveTo>
                  <a:lnTo>
                    <a:pt x="7945" y="2314"/>
                  </a:lnTo>
                  <a:lnTo>
                    <a:pt x="6440" y="2314"/>
                  </a:lnTo>
                  <a:lnTo>
                    <a:pt x="6997" y="809"/>
                  </a:lnTo>
                  <a:close/>
                  <a:moveTo>
                    <a:pt x="2035" y="2928"/>
                  </a:moveTo>
                  <a:lnTo>
                    <a:pt x="3206" y="6133"/>
                  </a:lnTo>
                  <a:lnTo>
                    <a:pt x="419" y="2928"/>
                  </a:lnTo>
                  <a:close/>
                  <a:moveTo>
                    <a:pt x="7806" y="2928"/>
                  </a:moveTo>
                  <a:lnTo>
                    <a:pt x="5018" y="6133"/>
                  </a:lnTo>
                  <a:lnTo>
                    <a:pt x="6217" y="2928"/>
                  </a:lnTo>
                  <a:close/>
                  <a:moveTo>
                    <a:pt x="5548" y="2928"/>
                  </a:moveTo>
                  <a:lnTo>
                    <a:pt x="4126" y="6719"/>
                  </a:lnTo>
                  <a:lnTo>
                    <a:pt x="2677" y="2928"/>
                  </a:lnTo>
                  <a:close/>
                  <a:moveTo>
                    <a:pt x="1562" y="1"/>
                  </a:moveTo>
                  <a:lnTo>
                    <a:pt x="1" y="2482"/>
                  </a:lnTo>
                  <a:lnTo>
                    <a:pt x="1" y="2510"/>
                  </a:lnTo>
                  <a:lnTo>
                    <a:pt x="1" y="2537"/>
                  </a:lnTo>
                  <a:lnTo>
                    <a:pt x="1" y="2593"/>
                  </a:lnTo>
                  <a:lnTo>
                    <a:pt x="1" y="2621"/>
                  </a:lnTo>
                  <a:lnTo>
                    <a:pt x="1" y="2649"/>
                  </a:lnTo>
                  <a:lnTo>
                    <a:pt x="1" y="2677"/>
                  </a:lnTo>
                  <a:lnTo>
                    <a:pt x="1" y="2733"/>
                  </a:lnTo>
                  <a:lnTo>
                    <a:pt x="1" y="2760"/>
                  </a:lnTo>
                  <a:lnTo>
                    <a:pt x="1" y="2788"/>
                  </a:lnTo>
                  <a:lnTo>
                    <a:pt x="1" y="2816"/>
                  </a:lnTo>
                  <a:lnTo>
                    <a:pt x="1" y="2872"/>
                  </a:lnTo>
                  <a:lnTo>
                    <a:pt x="4349" y="7834"/>
                  </a:lnTo>
                  <a:lnTo>
                    <a:pt x="4405" y="7890"/>
                  </a:lnTo>
                  <a:lnTo>
                    <a:pt x="4879" y="7890"/>
                  </a:lnTo>
                  <a:lnTo>
                    <a:pt x="4907" y="7834"/>
                  </a:lnTo>
                  <a:lnTo>
                    <a:pt x="8753" y="2788"/>
                  </a:lnTo>
                  <a:lnTo>
                    <a:pt x="8753" y="2788"/>
                  </a:lnTo>
                  <a:cubicBezTo>
                    <a:pt x="8744" y="2798"/>
                    <a:pt x="8738" y="2801"/>
                    <a:pt x="8735" y="2801"/>
                  </a:cubicBezTo>
                  <a:cubicBezTo>
                    <a:pt x="8729" y="2801"/>
                    <a:pt x="8735" y="2788"/>
                    <a:pt x="8753" y="2788"/>
                  </a:cubicBezTo>
                  <a:lnTo>
                    <a:pt x="8781" y="2760"/>
                  </a:lnTo>
                  <a:lnTo>
                    <a:pt x="8781" y="2733"/>
                  </a:lnTo>
                  <a:lnTo>
                    <a:pt x="8781" y="2677"/>
                  </a:lnTo>
                  <a:lnTo>
                    <a:pt x="8781" y="2649"/>
                  </a:lnTo>
                  <a:lnTo>
                    <a:pt x="8781" y="2621"/>
                  </a:lnTo>
                  <a:lnTo>
                    <a:pt x="8781" y="2593"/>
                  </a:lnTo>
                  <a:lnTo>
                    <a:pt x="8781" y="2537"/>
                  </a:lnTo>
                  <a:lnTo>
                    <a:pt x="8781" y="2510"/>
                  </a:lnTo>
                  <a:lnTo>
                    <a:pt x="8781" y="2482"/>
                  </a:lnTo>
                  <a:lnTo>
                    <a:pt x="72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043;p71">
              <a:extLst>
                <a:ext uri="{FF2B5EF4-FFF2-40B4-BE49-F238E27FC236}">
                  <a16:creationId xmlns:a16="http://schemas.microsoft.com/office/drawing/2014/main" id="{37B76BB9-AAC8-4DD8-A7B5-DB71D3E480A8}"/>
                </a:ext>
              </a:extLst>
            </p:cNvPr>
            <p:cNvSpPr/>
            <p:nvPr/>
          </p:nvSpPr>
          <p:spPr>
            <a:xfrm flipH="1">
              <a:off x="1636184" y="2959225"/>
              <a:ext cx="219550" cy="197250"/>
            </a:xfrm>
            <a:custGeom>
              <a:avLst/>
              <a:gdLst/>
              <a:ahLst/>
              <a:cxnLst/>
              <a:rect l="l" t="t" r="r" b="b"/>
              <a:pathLst>
                <a:path w="8782" h="7890" extrusionOk="0">
                  <a:moveTo>
                    <a:pt x="3485" y="419"/>
                  </a:moveTo>
                  <a:lnTo>
                    <a:pt x="2342" y="1952"/>
                  </a:lnTo>
                  <a:lnTo>
                    <a:pt x="1757" y="419"/>
                  </a:lnTo>
                  <a:close/>
                  <a:moveTo>
                    <a:pt x="6495" y="419"/>
                  </a:moveTo>
                  <a:lnTo>
                    <a:pt x="5882" y="1952"/>
                  </a:lnTo>
                  <a:lnTo>
                    <a:pt x="4739" y="419"/>
                  </a:lnTo>
                  <a:close/>
                  <a:moveTo>
                    <a:pt x="1255" y="809"/>
                  </a:moveTo>
                  <a:lnTo>
                    <a:pt x="1812" y="2314"/>
                  </a:lnTo>
                  <a:lnTo>
                    <a:pt x="307" y="2314"/>
                  </a:lnTo>
                  <a:lnTo>
                    <a:pt x="1255" y="809"/>
                  </a:lnTo>
                  <a:close/>
                  <a:moveTo>
                    <a:pt x="4154" y="614"/>
                  </a:moveTo>
                  <a:lnTo>
                    <a:pt x="5408" y="2314"/>
                  </a:lnTo>
                  <a:lnTo>
                    <a:pt x="2900" y="2314"/>
                  </a:lnTo>
                  <a:lnTo>
                    <a:pt x="4154" y="614"/>
                  </a:lnTo>
                  <a:close/>
                  <a:moveTo>
                    <a:pt x="6997" y="809"/>
                  </a:moveTo>
                  <a:lnTo>
                    <a:pt x="7945" y="2314"/>
                  </a:lnTo>
                  <a:lnTo>
                    <a:pt x="6440" y="2314"/>
                  </a:lnTo>
                  <a:lnTo>
                    <a:pt x="6997" y="809"/>
                  </a:lnTo>
                  <a:close/>
                  <a:moveTo>
                    <a:pt x="2035" y="2928"/>
                  </a:moveTo>
                  <a:lnTo>
                    <a:pt x="3206" y="6133"/>
                  </a:lnTo>
                  <a:lnTo>
                    <a:pt x="419" y="2928"/>
                  </a:lnTo>
                  <a:close/>
                  <a:moveTo>
                    <a:pt x="7806" y="2928"/>
                  </a:moveTo>
                  <a:lnTo>
                    <a:pt x="5018" y="6133"/>
                  </a:lnTo>
                  <a:lnTo>
                    <a:pt x="6217" y="2928"/>
                  </a:lnTo>
                  <a:close/>
                  <a:moveTo>
                    <a:pt x="5548" y="2928"/>
                  </a:moveTo>
                  <a:lnTo>
                    <a:pt x="4126" y="6719"/>
                  </a:lnTo>
                  <a:lnTo>
                    <a:pt x="2677" y="2928"/>
                  </a:lnTo>
                  <a:close/>
                  <a:moveTo>
                    <a:pt x="1562" y="1"/>
                  </a:moveTo>
                  <a:lnTo>
                    <a:pt x="1" y="2482"/>
                  </a:lnTo>
                  <a:lnTo>
                    <a:pt x="1" y="2510"/>
                  </a:lnTo>
                  <a:lnTo>
                    <a:pt x="1" y="2537"/>
                  </a:lnTo>
                  <a:lnTo>
                    <a:pt x="1" y="2593"/>
                  </a:lnTo>
                  <a:lnTo>
                    <a:pt x="1" y="2621"/>
                  </a:lnTo>
                  <a:lnTo>
                    <a:pt x="1" y="2649"/>
                  </a:lnTo>
                  <a:lnTo>
                    <a:pt x="1" y="2677"/>
                  </a:lnTo>
                  <a:lnTo>
                    <a:pt x="1" y="2733"/>
                  </a:lnTo>
                  <a:lnTo>
                    <a:pt x="1" y="2760"/>
                  </a:lnTo>
                  <a:lnTo>
                    <a:pt x="1" y="2788"/>
                  </a:lnTo>
                  <a:lnTo>
                    <a:pt x="1" y="2816"/>
                  </a:lnTo>
                  <a:lnTo>
                    <a:pt x="1" y="2872"/>
                  </a:lnTo>
                  <a:lnTo>
                    <a:pt x="4349" y="7834"/>
                  </a:lnTo>
                  <a:lnTo>
                    <a:pt x="4405" y="7890"/>
                  </a:lnTo>
                  <a:lnTo>
                    <a:pt x="4879" y="7890"/>
                  </a:lnTo>
                  <a:lnTo>
                    <a:pt x="4907" y="7834"/>
                  </a:lnTo>
                  <a:lnTo>
                    <a:pt x="8753" y="2788"/>
                  </a:lnTo>
                  <a:lnTo>
                    <a:pt x="8753" y="2788"/>
                  </a:lnTo>
                  <a:cubicBezTo>
                    <a:pt x="8744" y="2798"/>
                    <a:pt x="8738" y="2801"/>
                    <a:pt x="8735" y="2801"/>
                  </a:cubicBezTo>
                  <a:cubicBezTo>
                    <a:pt x="8729" y="2801"/>
                    <a:pt x="8735" y="2788"/>
                    <a:pt x="8753" y="2788"/>
                  </a:cubicBezTo>
                  <a:lnTo>
                    <a:pt x="8781" y="2760"/>
                  </a:lnTo>
                  <a:lnTo>
                    <a:pt x="8781" y="2733"/>
                  </a:lnTo>
                  <a:lnTo>
                    <a:pt x="8781" y="2677"/>
                  </a:lnTo>
                  <a:lnTo>
                    <a:pt x="8781" y="2649"/>
                  </a:lnTo>
                  <a:lnTo>
                    <a:pt x="8781" y="2621"/>
                  </a:lnTo>
                  <a:lnTo>
                    <a:pt x="8781" y="2593"/>
                  </a:lnTo>
                  <a:lnTo>
                    <a:pt x="8781" y="2537"/>
                  </a:lnTo>
                  <a:lnTo>
                    <a:pt x="8781" y="2510"/>
                  </a:lnTo>
                  <a:lnTo>
                    <a:pt x="8781" y="2482"/>
                  </a:lnTo>
                  <a:lnTo>
                    <a:pt x="72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044;p71">
              <a:extLst>
                <a:ext uri="{FF2B5EF4-FFF2-40B4-BE49-F238E27FC236}">
                  <a16:creationId xmlns:a16="http://schemas.microsoft.com/office/drawing/2014/main" id="{672C4614-F7E4-4DCD-8CBD-447A15A056E1}"/>
                </a:ext>
              </a:extLst>
            </p:cNvPr>
            <p:cNvSpPr/>
            <p:nvPr/>
          </p:nvSpPr>
          <p:spPr>
            <a:xfrm>
              <a:off x="1734750" y="3136775"/>
              <a:ext cx="36900" cy="19650"/>
            </a:xfrm>
            <a:custGeom>
              <a:avLst/>
              <a:gdLst/>
              <a:ahLst/>
              <a:cxnLst/>
              <a:rect l="l" t="t" r="r" b="b"/>
              <a:pathLst>
                <a:path w="1476" h="786" extrusionOk="0">
                  <a:moveTo>
                    <a:pt x="0" y="786"/>
                  </a:moveTo>
                  <a:lnTo>
                    <a:pt x="1476" y="786"/>
                  </a:lnTo>
                  <a:lnTo>
                    <a:pt x="762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4" name="Google Shape;7045;p71">
              <a:extLst>
                <a:ext uri="{FF2B5EF4-FFF2-40B4-BE49-F238E27FC236}">
                  <a16:creationId xmlns:a16="http://schemas.microsoft.com/office/drawing/2014/main" id="{86C1F4AD-DA72-4374-A9EE-1995DA119488}"/>
                </a:ext>
              </a:extLst>
            </p:cNvPr>
            <p:cNvSpPr/>
            <p:nvPr/>
          </p:nvSpPr>
          <p:spPr>
            <a:xfrm>
              <a:off x="1684150" y="2963550"/>
              <a:ext cx="139900" cy="11300"/>
            </a:xfrm>
            <a:custGeom>
              <a:avLst/>
              <a:gdLst/>
              <a:ahLst/>
              <a:cxnLst/>
              <a:rect l="l" t="t" r="r" b="b"/>
              <a:pathLst>
                <a:path w="5596" h="452" extrusionOk="0">
                  <a:moveTo>
                    <a:pt x="0" y="452"/>
                  </a:moveTo>
                  <a:lnTo>
                    <a:pt x="5596" y="452"/>
                  </a:lnTo>
                  <a:lnTo>
                    <a:pt x="5500" y="0"/>
                  </a:lnTo>
                  <a:lnTo>
                    <a:pt x="238" y="47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F24690F4-EB98-4541-8542-C05B5BBB44E3}"/>
              </a:ext>
            </a:extLst>
          </p:cNvPr>
          <p:cNvGrpSpPr/>
          <p:nvPr/>
        </p:nvGrpSpPr>
        <p:grpSpPr>
          <a:xfrm>
            <a:off x="6086499" y="4109953"/>
            <a:ext cx="166375" cy="61862"/>
            <a:chOff x="2407924" y="2096850"/>
            <a:chExt cx="166375" cy="61862"/>
          </a:xfrm>
          <a:solidFill>
            <a:srgbClr val="FFFFFF"/>
          </a:solidFill>
        </p:grpSpPr>
        <p:sp>
          <p:nvSpPr>
            <p:cNvPr id="135" name="Google Shape;6633;p71">
              <a:extLst>
                <a:ext uri="{FF2B5EF4-FFF2-40B4-BE49-F238E27FC236}">
                  <a16:creationId xmlns:a16="http://schemas.microsoft.com/office/drawing/2014/main" id="{D03BA104-F0B2-4D7D-A1E7-AFE0AA1032F0}"/>
                </a:ext>
              </a:extLst>
            </p:cNvPr>
            <p:cNvSpPr/>
            <p:nvPr/>
          </p:nvSpPr>
          <p:spPr>
            <a:xfrm>
              <a:off x="2481948" y="2096850"/>
              <a:ext cx="19184" cy="57524"/>
            </a:xfrm>
            <a:custGeom>
              <a:avLst/>
              <a:gdLst/>
              <a:ahLst/>
              <a:cxnLst/>
              <a:rect l="l" t="t" r="r" b="b"/>
              <a:pathLst>
                <a:path w="694" h="2081" extrusionOk="0">
                  <a:moveTo>
                    <a:pt x="347" y="1"/>
                  </a:moveTo>
                  <a:cubicBezTo>
                    <a:pt x="158" y="1"/>
                    <a:pt x="1" y="158"/>
                    <a:pt x="1" y="348"/>
                  </a:cubicBezTo>
                  <a:lnTo>
                    <a:pt x="1" y="1765"/>
                  </a:lnTo>
                  <a:cubicBezTo>
                    <a:pt x="1" y="1923"/>
                    <a:pt x="158" y="2080"/>
                    <a:pt x="347" y="2080"/>
                  </a:cubicBezTo>
                  <a:cubicBezTo>
                    <a:pt x="536" y="2080"/>
                    <a:pt x="694" y="1923"/>
                    <a:pt x="694" y="1734"/>
                  </a:cubicBezTo>
                  <a:lnTo>
                    <a:pt x="694" y="348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634;p71">
              <a:extLst>
                <a:ext uri="{FF2B5EF4-FFF2-40B4-BE49-F238E27FC236}">
                  <a16:creationId xmlns:a16="http://schemas.microsoft.com/office/drawing/2014/main" id="{2C890612-D907-4DE8-929E-C29F4A6B44D0}"/>
                </a:ext>
              </a:extLst>
            </p:cNvPr>
            <p:cNvSpPr/>
            <p:nvPr/>
          </p:nvSpPr>
          <p:spPr>
            <a:xfrm>
              <a:off x="2407924" y="2121367"/>
              <a:ext cx="51415" cy="36488"/>
            </a:xfrm>
            <a:custGeom>
              <a:avLst/>
              <a:gdLst/>
              <a:ahLst/>
              <a:cxnLst/>
              <a:rect l="l" t="t" r="r" b="b"/>
              <a:pathLst>
                <a:path w="1860" h="1320" extrusionOk="0">
                  <a:moveTo>
                    <a:pt x="465" y="1"/>
                  </a:moveTo>
                  <a:cubicBezTo>
                    <a:pt x="344" y="1"/>
                    <a:pt x="222" y="78"/>
                    <a:pt x="158" y="185"/>
                  </a:cubicBezTo>
                  <a:cubicBezTo>
                    <a:pt x="1" y="311"/>
                    <a:pt x="64" y="563"/>
                    <a:pt x="253" y="658"/>
                  </a:cubicBezTo>
                  <a:lnTo>
                    <a:pt x="1229" y="1288"/>
                  </a:lnTo>
                  <a:cubicBezTo>
                    <a:pt x="1261" y="1319"/>
                    <a:pt x="1355" y="1319"/>
                    <a:pt x="1418" y="1319"/>
                  </a:cubicBezTo>
                  <a:cubicBezTo>
                    <a:pt x="1544" y="1319"/>
                    <a:pt x="1671" y="1288"/>
                    <a:pt x="1734" y="1162"/>
                  </a:cubicBezTo>
                  <a:cubicBezTo>
                    <a:pt x="1860" y="1004"/>
                    <a:pt x="1765" y="752"/>
                    <a:pt x="1607" y="689"/>
                  </a:cubicBezTo>
                  <a:lnTo>
                    <a:pt x="631" y="59"/>
                  </a:lnTo>
                  <a:cubicBezTo>
                    <a:pt x="580" y="18"/>
                    <a:pt x="523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635;p71">
              <a:extLst>
                <a:ext uri="{FF2B5EF4-FFF2-40B4-BE49-F238E27FC236}">
                  <a16:creationId xmlns:a16="http://schemas.microsoft.com/office/drawing/2014/main" id="{368ECDAC-7B1B-4D23-9099-07E5BF743E51}"/>
                </a:ext>
              </a:extLst>
            </p:cNvPr>
            <p:cNvSpPr/>
            <p:nvPr/>
          </p:nvSpPr>
          <p:spPr>
            <a:xfrm>
              <a:off x="2526367" y="2123026"/>
              <a:ext cx="47932" cy="35686"/>
            </a:xfrm>
            <a:custGeom>
              <a:avLst/>
              <a:gdLst/>
              <a:ahLst/>
              <a:cxnLst/>
              <a:rect l="l" t="t" r="r" b="b"/>
              <a:pathLst>
                <a:path w="1734" h="1291" extrusionOk="0">
                  <a:moveTo>
                    <a:pt x="1354" y="0"/>
                  </a:moveTo>
                  <a:cubicBezTo>
                    <a:pt x="1301" y="0"/>
                    <a:pt x="1247" y="11"/>
                    <a:pt x="1198" y="31"/>
                  </a:cubicBezTo>
                  <a:lnTo>
                    <a:pt x="221" y="661"/>
                  </a:lnTo>
                  <a:cubicBezTo>
                    <a:pt x="63" y="787"/>
                    <a:pt x="0" y="976"/>
                    <a:pt x="95" y="1133"/>
                  </a:cubicBezTo>
                  <a:cubicBezTo>
                    <a:pt x="126" y="1228"/>
                    <a:pt x="252" y="1291"/>
                    <a:pt x="347" y="1291"/>
                  </a:cubicBezTo>
                  <a:cubicBezTo>
                    <a:pt x="441" y="1291"/>
                    <a:pt x="473" y="1291"/>
                    <a:pt x="568" y="1259"/>
                  </a:cubicBezTo>
                  <a:lnTo>
                    <a:pt x="1544" y="629"/>
                  </a:lnTo>
                  <a:cubicBezTo>
                    <a:pt x="1702" y="503"/>
                    <a:pt x="1733" y="314"/>
                    <a:pt x="1670" y="157"/>
                  </a:cubicBezTo>
                  <a:cubicBezTo>
                    <a:pt x="1584" y="49"/>
                    <a:pt x="1469" y="0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7402;p73">
            <a:extLst>
              <a:ext uri="{FF2B5EF4-FFF2-40B4-BE49-F238E27FC236}">
                <a16:creationId xmlns:a16="http://schemas.microsoft.com/office/drawing/2014/main" id="{41476A67-48F2-45A3-B7D3-6D9B13CCA8C2}"/>
              </a:ext>
            </a:extLst>
          </p:cNvPr>
          <p:cNvSpPr/>
          <p:nvPr/>
        </p:nvSpPr>
        <p:spPr>
          <a:xfrm>
            <a:off x="11307911" y="4136957"/>
            <a:ext cx="336724" cy="334948"/>
          </a:xfrm>
          <a:custGeom>
            <a:avLst/>
            <a:gdLst/>
            <a:ahLst/>
            <a:cxnLst/>
            <a:rect l="l" t="t" r="r" b="b"/>
            <a:pathLst>
              <a:path w="11752" h="11690" extrusionOk="0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rafik 140">
            <a:extLst>
              <a:ext uri="{FF2B5EF4-FFF2-40B4-BE49-F238E27FC236}">
                <a16:creationId xmlns:a16="http://schemas.microsoft.com/office/drawing/2014/main" id="{469D4B21-5E49-4840-96B5-2BAC54EA2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74" b="-6428"/>
          <a:stretch/>
        </p:blipFill>
        <p:spPr>
          <a:xfrm>
            <a:off x="474803" y="1588118"/>
            <a:ext cx="618005" cy="527055"/>
          </a:xfrm>
          <a:prstGeom prst="rect">
            <a:avLst/>
          </a:prstGeom>
        </p:spPr>
      </p:pic>
      <p:sp>
        <p:nvSpPr>
          <p:cNvPr id="143" name="Google Shape;1243;p39">
            <a:extLst>
              <a:ext uri="{FF2B5EF4-FFF2-40B4-BE49-F238E27FC236}">
                <a16:creationId xmlns:a16="http://schemas.microsoft.com/office/drawing/2014/main" id="{B939579D-2305-4661-9217-44383F643B88}"/>
              </a:ext>
            </a:extLst>
          </p:cNvPr>
          <p:cNvSpPr/>
          <p:nvPr/>
        </p:nvSpPr>
        <p:spPr>
          <a:xfrm>
            <a:off x="2287066" y="5254165"/>
            <a:ext cx="4041104" cy="741844"/>
          </a:xfrm>
          <a:custGeom>
            <a:avLst/>
            <a:gdLst/>
            <a:ahLst/>
            <a:cxnLst/>
            <a:rect l="l" t="t" r="r" b="b"/>
            <a:pathLst>
              <a:path w="65604" h="15717" extrusionOk="0">
                <a:moveTo>
                  <a:pt x="0" y="1"/>
                </a:moveTo>
                <a:lnTo>
                  <a:pt x="0" y="15717"/>
                </a:lnTo>
                <a:lnTo>
                  <a:pt x="65604" y="15717"/>
                </a:lnTo>
                <a:lnTo>
                  <a:pt x="65604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216000" defTabSz="576000" fontAlgn="ctr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de-DE" sz="1300" b="1" dirty="0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BA7BF274-68A6-4C45-B387-4A7E6EA0E96C}"/>
              </a:ext>
            </a:extLst>
          </p:cNvPr>
          <p:cNvSpPr/>
          <p:nvPr/>
        </p:nvSpPr>
        <p:spPr>
          <a:xfrm>
            <a:off x="1199424" y="2180551"/>
            <a:ext cx="5110856" cy="16246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Accompanies</a:t>
            </a:r>
            <a:r>
              <a:rPr lang="en-US" sz="1400" dirty="0"/>
              <a:t> and</a:t>
            </a:r>
            <a:r>
              <a:rPr lang="en-US" sz="1400" b="1" dirty="0"/>
              <a:t> promotes product ideas </a:t>
            </a:r>
            <a:r>
              <a:rPr lang="en-US" sz="1400" dirty="0"/>
              <a:t>to develop them in an </a:t>
            </a:r>
            <a:r>
              <a:rPr lang="en-US" sz="1400" b="1" dirty="0"/>
              <a:t>environmentally friendly </a:t>
            </a:r>
            <a:r>
              <a:rPr lang="en-US" sz="1400" dirty="0"/>
              <a:t>and </a:t>
            </a:r>
            <a:r>
              <a:rPr lang="en-US" sz="1400" b="1" dirty="0"/>
              <a:t>resource-saving</a:t>
            </a:r>
            <a:r>
              <a:rPr lang="en-US" sz="1400" dirty="0"/>
              <a:t> manner</a:t>
            </a:r>
          </a:p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Offers </a:t>
            </a:r>
            <a:r>
              <a:rPr lang="en-US" sz="1400" dirty="0"/>
              <a:t>the necessary </a:t>
            </a:r>
            <a:r>
              <a:rPr lang="en-US" sz="1400" b="1" dirty="0"/>
              <a:t>support</a:t>
            </a:r>
            <a:r>
              <a:rPr lang="en-US" sz="1400" dirty="0"/>
              <a:t> for the </a:t>
            </a:r>
            <a:r>
              <a:rPr lang="en-US" sz="1400" b="1" dirty="0"/>
              <a:t>technological challenges</a:t>
            </a:r>
            <a:r>
              <a:rPr lang="en-US" sz="1400" dirty="0"/>
              <a:t> in the area of </a:t>
            </a:r>
            <a:r>
              <a:rPr lang="en-US" sz="1400" b="1" dirty="0"/>
              <a:t>Green ICT</a:t>
            </a:r>
          </a:p>
          <a:p>
            <a:pPr marL="285750" indent="-216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Promotes exchange </a:t>
            </a:r>
            <a:r>
              <a:rPr lang="en-US" sz="1400" dirty="0"/>
              <a:t>and </a:t>
            </a:r>
            <a:r>
              <a:rPr lang="en-US" sz="1400" b="1" dirty="0"/>
              <a:t>cooperation</a:t>
            </a:r>
            <a:r>
              <a:rPr lang="en-US" sz="1400" dirty="0"/>
              <a:t> through networking</a:t>
            </a:r>
            <a:endParaRPr lang="de-DE" sz="1600" b="1" dirty="0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1BC1D2D5-30AB-4612-A5FC-3CE5746E86AA}"/>
              </a:ext>
            </a:extLst>
          </p:cNvPr>
          <p:cNvSpPr/>
          <p:nvPr/>
        </p:nvSpPr>
        <p:spPr>
          <a:xfrm>
            <a:off x="676351" y="5206782"/>
            <a:ext cx="883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16000" defTabSz="57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SMEs</a:t>
            </a:r>
          </a:p>
        </p:txBody>
      </p:sp>
    </p:spTree>
    <p:extLst>
      <p:ext uri="{BB962C8B-B14F-4D97-AF65-F5344CB8AC3E}">
        <p14:creationId xmlns:p14="http://schemas.microsoft.com/office/powerpoint/2010/main" val="232057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41394A2C-FA0F-4491-ADA1-80264BD120A6}"/>
              </a:ext>
            </a:extLst>
          </p:cNvPr>
          <p:cNvSpPr/>
          <p:nvPr/>
        </p:nvSpPr>
        <p:spPr>
          <a:xfrm>
            <a:off x="1707652" y="2706969"/>
            <a:ext cx="4361516" cy="16958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e-DE" sz="1600" b="1" dirty="0" err="1"/>
              <a:t>Criteria</a:t>
            </a:r>
            <a:r>
              <a:rPr lang="de-DE" sz="1600" b="1" dirty="0"/>
              <a:t>: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Reduction of the </a:t>
            </a:r>
            <a:r>
              <a:rPr lang="de-DE" sz="1400" dirty="0"/>
              <a:t>CO</a:t>
            </a:r>
            <a:r>
              <a:rPr lang="de-DE" sz="1400" baseline="-25000" dirty="0"/>
              <a:t>2</a:t>
            </a:r>
            <a:r>
              <a:rPr lang="en-US" sz="1400" dirty="0"/>
              <a:t> footprint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Hardware </a:t>
            </a:r>
            <a:r>
              <a:rPr lang="en-US" sz="1400" dirty="0" err="1"/>
              <a:t>ecodesign</a:t>
            </a:r>
            <a:endParaRPr lang="en-US" sz="140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Sustainable digitalization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Sustainable business model</a:t>
            </a:r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Sustainable consumption</a:t>
            </a:r>
            <a:endParaRPr lang="de-DE" sz="1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25F15C-6F48-47C8-ABF4-134259092821}"/>
              </a:ext>
            </a:extLst>
          </p:cNvPr>
          <p:cNvSpPr/>
          <p:nvPr/>
        </p:nvSpPr>
        <p:spPr>
          <a:xfrm>
            <a:off x="1556809" y="4538720"/>
            <a:ext cx="3565525" cy="273855"/>
          </a:xfrm>
          <a:prstGeom prst="rect">
            <a:avLst/>
          </a:prstGeom>
          <a:solidFill>
            <a:srgbClr val="BFDE1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7D37F8-FE9E-449D-96C1-61299B63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ICT @ FMD</a:t>
            </a:r>
            <a:endParaRPr lang="de-DE" dirty="0"/>
          </a:p>
        </p:txBody>
      </p:sp>
      <p:sp>
        <p:nvSpPr>
          <p:cNvPr id="43" name="Datumsplatzhalter 1">
            <a:extLst>
              <a:ext uri="{FF2B5EF4-FFF2-40B4-BE49-F238E27FC236}">
                <a16:creationId xmlns:a16="http://schemas.microsoft.com/office/drawing/2014/main" id="{498777F6-5ECA-4AC2-9423-E09944BA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4A3B-1BBE-4BB1-9734-7F4628B99400}" type="datetime1">
              <a:rPr lang="de-DE" noProof="0" smtClean="0"/>
              <a:t>02.06.2023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4BBC3E-66E7-4EFD-B122-FE76EA592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green</a:t>
            </a:r>
            <a:r>
              <a:rPr lang="de-DE" b="1" dirty="0" err="1"/>
              <a:t>ict</a:t>
            </a:r>
            <a:r>
              <a:rPr lang="de-DE" dirty="0" err="1"/>
              <a:t>.space</a:t>
            </a:r>
            <a:r>
              <a:rPr lang="de-DE" dirty="0"/>
              <a:t> </a:t>
            </a:r>
            <a:r>
              <a:rPr lang="de-DE" dirty="0">
                <a:ea typeface="+mn-lt"/>
                <a:cs typeface="+mn-lt"/>
              </a:rPr>
              <a:t>– The </a:t>
            </a:r>
            <a:r>
              <a:rPr lang="de-DE" dirty="0" err="1">
                <a:ea typeface="+mn-lt"/>
                <a:cs typeface="+mn-lt"/>
              </a:rPr>
              <a:t>Accelerator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sustainable</a:t>
            </a:r>
            <a:r>
              <a:rPr lang="de-DE" dirty="0">
                <a:ea typeface="+mn-lt"/>
                <a:cs typeface="+mn-lt"/>
              </a:rPr>
              <a:t> Startups and SMEs</a:t>
            </a:r>
          </a:p>
        </p:txBody>
      </p:sp>
      <p:sp>
        <p:nvSpPr>
          <p:cNvPr id="44" name="Fußzeilenplatzhalter 3">
            <a:extLst>
              <a:ext uri="{FF2B5EF4-FFF2-40B4-BE49-F238E27FC236}">
                <a16:creationId xmlns:a16="http://schemas.microsoft.com/office/drawing/2014/main" id="{94D27337-D869-413B-BC36-9A12FCAB6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  <p:sp>
        <p:nvSpPr>
          <p:cNvPr id="47" name="Foliennummernplatzhalter 9">
            <a:extLst>
              <a:ext uri="{FF2B5EF4-FFF2-40B4-BE49-F238E27FC236}">
                <a16:creationId xmlns:a16="http://schemas.microsoft.com/office/drawing/2014/main" id="{B6DC90A1-ACAD-4E8C-9BDB-0B6A497A5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Google Shape;1244;p39">
            <a:extLst>
              <a:ext uri="{FF2B5EF4-FFF2-40B4-BE49-F238E27FC236}">
                <a16:creationId xmlns:a16="http://schemas.microsoft.com/office/drawing/2014/main" id="{7B81D820-3509-422B-9429-60C27874EE46}"/>
              </a:ext>
            </a:extLst>
          </p:cNvPr>
          <p:cNvSpPr/>
          <p:nvPr/>
        </p:nvSpPr>
        <p:spPr>
          <a:xfrm>
            <a:off x="1028421" y="2140611"/>
            <a:ext cx="4361516" cy="501109"/>
          </a:xfrm>
          <a:custGeom>
            <a:avLst/>
            <a:gdLst/>
            <a:ahLst/>
            <a:cxnLst/>
            <a:rect l="l" t="t" r="r" b="b"/>
            <a:pathLst>
              <a:path w="65604" h="15717" extrusionOk="0">
                <a:moveTo>
                  <a:pt x="0" y="1"/>
                </a:moveTo>
                <a:lnTo>
                  <a:pt x="0" y="15717"/>
                </a:lnTo>
                <a:lnTo>
                  <a:pt x="65604" y="15717"/>
                </a:lnTo>
                <a:lnTo>
                  <a:pt x="65604" y="1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defRPr/>
            </a:pPr>
            <a:r>
              <a:rPr lang="en-US" sz="1400" dirty="0">
                <a:latin typeface="Frutiger 45 Light" panose="020B0300000000000000" pitchFamily="34" charset="0"/>
              </a:rPr>
              <a:t>At least </a:t>
            </a:r>
            <a:r>
              <a:rPr lang="en-US" sz="1400" b="1" dirty="0">
                <a:latin typeface="Frutiger 45 Light" panose="020B0300000000000000" pitchFamily="34" charset="0"/>
              </a:rPr>
              <a:t>two of the following five criteria </a:t>
            </a:r>
            <a:r>
              <a:rPr lang="en-US" sz="1400" dirty="0">
                <a:latin typeface="Frutiger 45 Light" panose="020B0300000000000000" pitchFamily="34" charset="0"/>
              </a:rPr>
              <a:t>must be proven to be the focus of the business activity.</a:t>
            </a:r>
            <a:endParaRPr lang="de-DE" sz="1400" dirty="0">
              <a:latin typeface="Frutiger 45 Light" panose="020B0300000000000000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AF1D0CE-E83D-4B82-93C2-44BD530B7A0C}"/>
              </a:ext>
            </a:extLst>
          </p:cNvPr>
          <p:cNvSpPr/>
          <p:nvPr/>
        </p:nvSpPr>
        <p:spPr>
          <a:xfrm>
            <a:off x="1682939" y="4506370"/>
            <a:ext cx="4122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b="1" dirty="0" err="1"/>
              <a:t>Apply</a:t>
            </a:r>
            <a:r>
              <a:rPr lang="de-DE" sz="1600" b="1" dirty="0"/>
              <a:t> </a:t>
            </a:r>
            <a:r>
              <a:rPr lang="de-DE" sz="1600" b="1" dirty="0" err="1"/>
              <a:t>now</a:t>
            </a:r>
            <a:r>
              <a:rPr lang="de-DE" sz="1600" b="1" dirty="0"/>
              <a:t> </a:t>
            </a:r>
            <a:r>
              <a:rPr lang="de-DE" sz="1600" b="1" dirty="0" err="1"/>
              <a:t>until</a:t>
            </a:r>
            <a:r>
              <a:rPr lang="de-DE" sz="1600" b="1" dirty="0"/>
              <a:t> </a:t>
            </a:r>
            <a:r>
              <a:rPr lang="de-DE" sz="1600" b="1" dirty="0" err="1"/>
              <a:t>July</a:t>
            </a:r>
            <a:r>
              <a:rPr lang="de-DE" sz="1600" b="1" dirty="0"/>
              <a:t> 30, 2023!</a:t>
            </a:r>
            <a:endParaRPr lang="de-DE" sz="1400" b="1" dirty="0">
              <a:solidFill>
                <a:srgbClr val="6B8608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B4209E7-6FF0-4501-BC77-E7EF81EF8505}"/>
              </a:ext>
            </a:extLst>
          </p:cNvPr>
          <p:cNvSpPr/>
          <p:nvPr/>
        </p:nvSpPr>
        <p:spPr>
          <a:xfrm>
            <a:off x="1028421" y="1581825"/>
            <a:ext cx="3860993" cy="400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de-DE" b="1" dirty="0" err="1"/>
              <a:t>Application</a:t>
            </a:r>
            <a:r>
              <a:rPr lang="de-DE" b="1" dirty="0"/>
              <a:t> and </a:t>
            </a:r>
            <a:r>
              <a:rPr lang="de-DE" b="1" dirty="0" err="1"/>
              <a:t>selection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r>
              <a:rPr lang="de-DE" b="1" dirty="0"/>
              <a:t> 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C1755A7-6E16-4CA0-A907-BBBB8ACECCC3}"/>
              </a:ext>
            </a:extLst>
          </p:cNvPr>
          <p:cNvGrpSpPr/>
          <p:nvPr/>
        </p:nvGrpSpPr>
        <p:grpSpPr>
          <a:xfrm>
            <a:off x="1237804" y="2670117"/>
            <a:ext cx="501109" cy="501109"/>
            <a:chOff x="411986" y="1347943"/>
            <a:chExt cx="548700" cy="548700"/>
          </a:xfrm>
        </p:grpSpPr>
        <p:sp>
          <p:nvSpPr>
            <p:cNvPr id="15" name="Google Shape;297;p22">
              <a:extLst>
                <a:ext uri="{FF2B5EF4-FFF2-40B4-BE49-F238E27FC236}">
                  <a16:creationId xmlns:a16="http://schemas.microsoft.com/office/drawing/2014/main" id="{3B019B2D-3AD5-4974-8B0E-AE8C9C030C18}"/>
                </a:ext>
              </a:extLst>
            </p:cNvPr>
            <p:cNvSpPr/>
            <p:nvPr/>
          </p:nvSpPr>
          <p:spPr>
            <a:xfrm>
              <a:off x="411986" y="1347943"/>
              <a:ext cx="548700" cy="548700"/>
            </a:xfrm>
            <a:prstGeom prst="ellipse">
              <a:avLst/>
            </a:prstGeom>
            <a:solidFill>
              <a:srgbClr val="8DB10B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7458;p73">
              <a:extLst>
                <a:ext uri="{FF2B5EF4-FFF2-40B4-BE49-F238E27FC236}">
                  <a16:creationId xmlns:a16="http://schemas.microsoft.com/office/drawing/2014/main" id="{E326F4B9-E957-49FC-B2F8-0004B2FBE647}"/>
                </a:ext>
              </a:extLst>
            </p:cNvPr>
            <p:cNvGrpSpPr/>
            <p:nvPr/>
          </p:nvGrpSpPr>
          <p:grpSpPr>
            <a:xfrm>
              <a:off x="538746" y="1443930"/>
              <a:ext cx="336724" cy="334002"/>
              <a:chOff x="-31166825" y="1939525"/>
              <a:chExt cx="293800" cy="291425"/>
            </a:xfrm>
            <a:solidFill>
              <a:schemeClr val="bg1"/>
            </a:solidFill>
          </p:grpSpPr>
          <p:sp>
            <p:nvSpPr>
              <p:cNvPr id="18" name="Google Shape;7459;p73">
                <a:extLst>
                  <a:ext uri="{FF2B5EF4-FFF2-40B4-BE49-F238E27FC236}">
                    <a16:creationId xmlns:a16="http://schemas.microsoft.com/office/drawing/2014/main" id="{FCBD7CBE-DE27-4EDD-B85E-A617F5BB2806}"/>
                  </a:ext>
                </a:extLst>
              </p:cNvPr>
              <p:cNvSpPr/>
              <p:nvPr/>
            </p:nvSpPr>
            <p:spPr>
              <a:xfrm>
                <a:off x="-31166825" y="1939525"/>
                <a:ext cx="2245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8980" h="11657" extrusionOk="0">
                    <a:moveTo>
                      <a:pt x="5892" y="662"/>
                    </a:moveTo>
                    <a:cubicBezTo>
                      <a:pt x="6081" y="662"/>
                      <a:pt x="6239" y="819"/>
                      <a:pt x="6239" y="1040"/>
                    </a:cubicBezTo>
                    <a:lnTo>
                      <a:pt x="6239" y="1386"/>
                    </a:lnTo>
                    <a:lnTo>
                      <a:pt x="2805" y="1386"/>
                    </a:lnTo>
                    <a:lnTo>
                      <a:pt x="2805" y="1040"/>
                    </a:lnTo>
                    <a:cubicBezTo>
                      <a:pt x="2805" y="819"/>
                      <a:pt x="2962" y="662"/>
                      <a:pt x="3120" y="662"/>
                    </a:cubicBezTo>
                    <a:close/>
                    <a:moveTo>
                      <a:pt x="8035" y="1323"/>
                    </a:moveTo>
                    <a:cubicBezTo>
                      <a:pt x="8255" y="1323"/>
                      <a:pt x="8413" y="1512"/>
                      <a:pt x="8413" y="1701"/>
                    </a:cubicBezTo>
                    <a:lnTo>
                      <a:pt x="8413" y="10617"/>
                    </a:lnTo>
                    <a:cubicBezTo>
                      <a:pt x="8413" y="10838"/>
                      <a:pt x="8255" y="10995"/>
                      <a:pt x="8035" y="10995"/>
                    </a:cubicBezTo>
                    <a:lnTo>
                      <a:pt x="1166" y="10995"/>
                    </a:lnTo>
                    <a:cubicBezTo>
                      <a:pt x="946" y="10995"/>
                      <a:pt x="788" y="10838"/>
                      <a:pt x="788" y="10617"/>
                    </a:cubicBezTo>
                    <a:lnTo>
                      <a:pt x="788" y="1701"/>
                    </a:lnTo>
                    <a:lnTo>
                      <a:pt x="757" y="1701"/>
                    </a:lnTo>
                    <a:cubicBezTo>
                      <a:pt x="757" y="1512"/>
                      <a:pt x="914" y="1323"/>
                      <a:pt x="1103" y="1323"/>
                    </a:cubicBezTo>
                    <a:lnTo>
                      <a:pt x="2143" y="1323"/>
                    </a:lnTo>
                    <a:lnTo>
                      <a:pt x="2143" y="1701"/>
                    </a:lnTo>
                    <a:cubicBezTo>
                      <a:pt x="2143" y="1890"/>
                      <a:pt x="2301" y="2048"/>
                      <a:pt x="2490" y="2048"/>
                    </a:cubicBezTo>
                    <a:lnTo>
                      <a:pt x="6617" y="2048"/>
                    </a:lnTo>
                    <a:cubicBezTo>
                      <a:pt x="6837" y="2048"/>
                      <a:pt x="6995" y="1890"/>
                      <a:pt x="6995" y="1701"/>
                    </a:cubicBezTo>
                    <a:lnTo>
                      <a:pt x="6995" y="1323"/>
                    </a:lnTo>
                    <a:close/>
                    <a:moveTo>
                      <a:pt x="3120" y="0"/>
                    </a:moveTo>
                    <a:cubicBezTo>
                      <a:pt x="2679" y="0"/>
                      <a:pt x="2301" y="284"/>
                      <a:pt x="2143" y="662"/>
                    </a:cubicBezTo>
                    <a:lnTo>
                      <a:pt x="1040" y="662"/>
                    </a:lnTo>
                    <a:cubicBezTo>
                      <a:pt x="473" y="662"/>
                      <a:pt x="1" y="1134"/>
                      <a:pt x="1" y="1701"/>
                    </a:cubicBezTo>
                    <a:lnTo>
                      <a:pt x="1" y="10649"/>
                    </a:lnTo>
                    <a:cubicBezTo>
                      <a:pt x="64" y="11216"/>
                      <a:pt x="536" y="11657"/>
                      <a:pt x="1072" y="11657"/>
                    </a:cubicBezTo>
                    <a:lnTo>
                      <a:pt x="7971" y="11657"/>
                    </a:lnTo>
                    <a:cubicBezTo>
                      <a:pt x="8507" y="11657"/>
                      <a:pt x="8980" y="11184"/>
                      <a:pt x="8980" y="10649"/>
                    </a:cubicBezTo>
                    <a:lnTo>
                      <a:pt x="8980" y="1701"/>
                    </a:lnTo>
                    <a:cubicBezTo>
                      <a:pt x="8980" y="1134"/>
                      <a:pt x="8507" y="662"/>
                      <a:pt x="7971" y="662"/>
                    </a:cubicBezTo>
                    <a:lnTo>
                      <a:pt x="6869" y="662"/>
                    </a:lnTo>
                    <a:cubicBezTo>
                      <a:pt x="6711" y="284"/>
                      <a:pt x="6365" y="0"/>
                      <a:pt x="58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460;p73">
                <a:extLst>
                  <a:ext uri="{FF2B5EF4-FFF2-40B4-BE49-F238E27FC236}">
                    <a16:creationId xmlns:a16="http://schemas.microsoft.com/office/drawing/2014/main" id="{27CD9EE2-8F76-4A4D-AFED-396E88273477}"/>
                  </a:ext>
                </a:extLst>
              </p:cNvPr>
              <p:cNvSpPr/>
              <p:nvPr/>
            </p:nvSpPr>
            <p:spPr>
              <a:xfrm>
                <a:off x="-31131375" y="2145075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6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6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4"/>
                    </a:lnTo>
                    <a:cubicBezTo>
                      <a:pt x="0" y="1954"/>
                      <a:pt x="158" y="2112"/>
                      <a:pt x="379" y="2112"/>
                    </a:cubicBezTo>
                    <a:lnTo>
                      <a:pt x="1733" y="2112"/>
                    </a:lnTo>
                    <a:cubicBezTo>
                      <a:pt x="1954" y="2112"/>
                      <a:pt x="2111" y="1954"/>
                      <a:pt x="2111" y="1734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461;p73">
                <a:extLst>
                  <a:ext uri="{FF2B5EF4-FFF2-40B4-BE49-F238E27FC236}">
                    <a16:creationId xmlns:a16="http://schemas.microsoft.com/office/drawing/2014/main" id="{9C34F193-B876-4B3B-9B0B-D76CDC8FBC54}"/>
                  </a:ext>
                </a:extLst>
              </p:cNvPr>
              <p:cNvSpPr/>
              <p:nvPr/>
            </p:nvSpPr>
            <p:spPr>
              <a:xfrm>
                <a:off x="-31131375" y="2076550"/>
                <a:ext cx="528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081" extrusionOk="0">
                    <a:moveTo>
                      <a:pt x="1355" y="694"/>
                    </a:moveTo>
                    <a:lnTo>
                      <a:pt x="1355" y="1356"/>
                    </a:lnTo>
                    <a:lnTo>
                      <a:pt x="694" y="1356"/>
                    </a:lnTo>
                    <a:lnTo>
                      <a:pt x="694" y="694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9"/>
                      <a:pt x="0" y="348"/>
                    </a:cubicBezTo>
                    <a:lnTo>
                      <a:pt x="0" y="1734"/>
                    </a:lnTo>
                    <a:cubicBezTo>
                      <a:pt x="0" y="1923"/>
                      <a:pt x="158" y="2080"/>
                      <a:pt x="379" y="2080"/>
                    </a:cubicBezTo>
                    <a:lnTo>
                      <a:pt x="1733" y="2080"/>
                    </a:lnTo>
                    <a:cubicBezTo>
                      <a:pt x="1954" y="2080"/>
                      <a:pt x="2111" y="1923"/>
                      <a:pt x="2111" y="1734"/>
                    </a:cubicBezTo>
                    <a:lnTo>
                      <a:pt x="2111" y="348"/>
                    </a:lnTo>
                    <a:cubicBezTo>
                      <a:pt x="2111" y="159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462;p73">
                <a:extLst>
                  <a:ext uri="{FF2B5EF4-FFF2-40B4-BE49-F238E27FC236}">
                    <a16:creationId xmlns:a16="http://schemas.microsoft.com/office/drawing/2014/main" id="{FA0CE71E-3787-494F-AD33-CB4E008AA304}"/>
                  </a:ext>
                </a:extLst>
              </p:cNvPr>
              <p:cNvSpPr/>
              <p:nvPr/>
            </p:nvSpPr>
            <p:spPr>
              <a:xfrm>
                <a:off x="-31131375" y="2007250"/>
                <a:ext cx="528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112" extrusionOk="0">
                    <a:moveTo>
                      <a:pt x="1355" y="725"/>
                    </a:moveTo>
                    <a:lnTo>
                      <a:pt x="1355" y="1387"/>
                    </a:lnTo>
                    <a:lnTo>
                      <a:pt x="694" y="1387"/>
                    </a:lnTo>
                    <a:lnTo>
                      <a:pt x="694" y="725"/>
                    </a:lnTo>
                    <a:close/>
                    <a:moveTo>
                      <a:pt x="379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3"/>
                    </a:lnTo>
                    <a:cubicBezTo>
                      <a:pt x="0" y="1954"/>
                      <a:pt x="158" y="2111"/>
                      <a:pt x="379" y="2111"/>
                    </a:cubicBezTo>
                    <a:lnTo>
                      <a:pt x="1733" y="2111"/>
                    </a:lnTo>
                    <a:cubicBezTo>
                      <a:pt x="1954" y="2111"/>
                      <a:pt x="2111" y="1954"/>
                      <a:pt x="2111" y="1733"/>
                    </a:cubicBezTo>
                    <a:lnTo>
                      <a:pt x="2111" y="379"/>
                    </a:lnTo>
                    <a:cubicBezTo>
                      <a:pt x="2111" y="158"/>
                      <a:pt x="1954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463;p73">
                <a:extLst>
                  <a:ext uri="{FF2B5EF4-FFF2-40B4-BE49-F238E27FC236}">
                    <a16:creationId xmlns:a16="http://schemas.microsoft.com/office/drawing/2014/main" id="{6E5345AE-9348-46F2-9C2A-7933AE6C6FD0}"/>
                  </a:ext>
                </a:extLst>
              </p:cNvPr>
              <p:cNvSpPr/>
              <p:nvPr/>
            </p:nvSpPr>
            <p:spPr>
              <a:xfrm>
                <a:off x="-31062075" y="2007250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3057" y="725"/>
                    </a:lnTo>
                    <a:cubicBezTo>
                      <a:pt x="3277" y="725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464;p73">
                <a:extLst>
                  <a:ext uri="{FF2B5EF4-FFF2-40B4-BE49-F238E27FC236}">
                    <a16:creationId xmlns:a16="http://schemas.microsoft.com/office/drawing/2014/main" id="{0EEF96D2-3998-4C81-9D7B-CF4E02B7D290}"/>
                  </a:ext>
                </a:extLst>
              </p:cNvPr>
              <p:cNvSpPr/>
              <p:nvPr/>
            </p:nvSpPr>
            <p:spPr>
              <a:xfrm>
                <a:off x="-31062075" y="2041900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47"/>
                    </a:cubicBezTo>
                    <a:cubicBezTo>
                      <a:pt x="2080" y="158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465;p73">
                <a:extLst>
                  <a:ext uri="{FF2B5EF4-FFF2-40B4-BE49-F238E27FC236}">
                    <a16:creationId xmlns:a16="http://schemas.microsoft.com/office/drawing/2014/main" id="{F9B5EF51-C55A-4BB4-8141-4C1801327C9E}"/>
                  </a:ext>
                </a:extLst>
              </p:cNvPr>
              <p:cNvSpPr/>
              <p:nvPr/>
            </p:nvSpPr>
            <p:spPr>
              <a:xfrm>
                <a:off x="-31062075" y="2076550"/>
                <a:ext cx="85875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695" extrusionOk="0">
                    <a:moveTo>
                      <a:pt x="347" y="1"/>
                    </a:moveTo>
                    <a:cubicBezTo>
                      <a:pt x="158" y="1"/>
                      <a:pt x="1" y="159"/>
                      <a:pt x="1" y="348"/>
                    </a:cubicBezTo>
                    <a:cubicBezTo>
                      <a:pt x="1" y="537"/>
                      <a:pt x="158" y="694"/>
                      <a:pt x="347" y="694"/>
                    </a:cubicBezTo>
                    <a:lnTo>
                      <a:pt x="3057" y="694"/>
                    </a:lnTo>
                    <a:cubicBezTo>
                      <a:pt x="3277" y="694"/>
                      <a:pt x="3435" y="537"/>
                      <a:pt x="3435" y="348"/>
                    </a:cubicBezTo>
                    <a:cubicBezTo>
                      <a:pt x="3435" y="159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466;p73">
                <a:extLst>
                  <a:ext uri="{FF2B5EF4-FFF2-40B4-BE49-F238E27FC236}">
                    <a16:creationId xmlns:a16="http://schemas.microsoft.com/office/drawing/2014/main" id="{1B52287E-4B89-4C58-9301-30B464B6235E}"/>
                  </a:ext>
                </a:extLst>
              </p:cNvPr>
              <p:cNvSpPr/>
              <p:nvPr/>
            </p:nvSpPr>
            <p:spPr>
              <a:xfrm>
                <a:off x="-31062075" y="2110425"/>
                <a:ext cx="520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6" extrusionOk="0">
                    <a:moveTo>
                      <a:pt x="347" y="1"/>
                    </a:moveTo>
                    <a:cubicBezTo>
                      <a:pt x="158" y="1"/>
                      <a:pt x="1" y="190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8"/>
                      <a:pt x="2080" y="379"/>
                    </a:cubicBezTo>
                    <a:cubicBezTo>
                      <a:pt x="2080" y="190"/>
                      <a:pt x="1923" y="1"/>
                      <a:pt x="17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467;p73">
                <a:extLst>
                  <a:ext uri="{FF2B5EF4-FFF2-40B4-BE49-F238E27FC236}">
                    <a16:creationId xmlns:a16="http://schemas.microsoft.com/office/drawing/2014/main" id="{E39CE9F1-4CF3-4482-AFF5-2D4799A5E108}"/>
                  </a:ext>
                </a:extLst>
              </p:cNvPr>
              <p:cNvSpPr/>
              <p:nvPr/>
            </p:nvSpPr>
            <p:spPr>
              <a:xfrm>
                <a:off x="-31062075" y="2145075"/>
                <a:ext cx="858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79"/>
                    </a:cubicBezTo>
                    <a:cubicBezTo>
                      <a:pt x="1" y="568"/>
                      <a:pt x="158" y="726"/>
                      <a:pt x="347" y="726"/>
                    </a:cubicBezTo>
                    <a:lnTo>
                      <a:pt x="3057" y="726"/>
                    </a:lnTo>
                    <a:cubicBezTo>
                      <a:pt x="3277" y="726"/>
                      <a:pt x="3435" y="568"/>
                      <a:pt x="3435" y="379"/>
                    </a:cubicBezTo>
                    <a:cubicBezTo>
                      <a:pt x="3435" y="158"/>
                      <a:pt x="3277" y="1"/>
                      <a:pt x="30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468;p73">
                <a:extLst>
                  <a:ext uri="{FF2B5EF4-FFF2-40B4-BE49-F238E27FC236}">
                    <a16:creationId xmlns:a16="http://schemas.microsoft.com/office/drawing/2014/main" id="{FA470D9B-7BF8-4332-A3CD-31EAF00B7FCD}"/>
                  </a:ext>
                </a:extLst>
              </p:cNvPr>
              <p:cNvSpPr/>
              <p:nvPr/>
            </p:nvSpPr>
            <p:spPr>
              <a:xfrm>
                <a:off x="-31062075" y="2179750"/>
                <a:ext cx="520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725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67"/>
                      <a:pt x="158" y="725"/>
                      <a:pt x="347" y="725"/>
                    </a:cubicBezTo>
                    <a:lnTo>
                      <a:pt x="1734" y="725"/>
                    </a:lnTo>
                    <a:cubicBezTo>
                      <a:pt x="1923" y="725"/>
                      <a:pt x="2080" y="567"/>
                      <a:pt x="2080" y="347"/>
                    </a:cubicBezTo>
                    <a:cubicBezTo>
                      <a:pt x="2080" y="158"/>
                      <a:pt x="1923" y="0"/>
                      <a:pt x="17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469;p73">
                <a:extLst>
                  <a:ext uri="{FF2B5EF4-FFF2-40B4-BE49-F238E27FC236}">
                    <a16:creationId xmlns:a16="http://schemas.microsoft.com/office/drawing/2014/main" id="{0604E2F9-FCA4-4933-A2A7-946BBF456803}"/>
                  </a:ext>
                </a:extLst>
              </p:cNvPr>
              <p:cNvSpPr/>
              <p:nvPr/>
            </p:nvSpPr>
            <p:spPr>
              <a:xfrm>
                <a:off x="-30924225" y="1974175"/>
                <a:ext cx="51200" cy="2402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610" extrusionOk="0">
                    <a:moveTo>
                      <a:pt x="1008" y="662"/>
                    </a:moveTo>
                    <a:cubicBezTo>
                      <a:pt x="1229" y="662"/>
                      <a:pt x="1386" y="819"/>
                      <a:pt x="1386" y="1009"/>
                    </a:cubicBezTo>
                    <a:lnTo>
                      <a:pt x="1386" y="2080"/>
                    </a:lnTo>
                    <a:lnTo>
                      <a:pt x="725" y="2080"/>
                    </a:lnTo>
                    <a:lnTo>
                      <a:pt x="725" y="1009"/>
                    </a:lnTo>
                    <a:lnTo>
                      <a:pt x="662" y="1009"/>
                    </a:lnTo>
                    <a:cubicBezTo>
                      <a:pt x="662" y="819"/>
                      <a:pt x="819" y="662"/>
                      <a:pt x="1008" y="662"/>
                    </a:cubicBezTo>
                    <a:close/>
                    <a:moveTo>
                      <a:pt x="1323" y="2741"/>
                    </a:moveTo>
                    <a:lnTo>
                      <a:pt x="1323" y="6900"/>
                    </a:lnTo>
                    <a:lnTo>
                      <a:pt x="662" y="6900"/>
                    </a:lnTo>
                    <a:lnTo>
                      <a:pt x="662" y="2741"/>
                    </a:lnTo>
                    <a:close/>
                    <a:moveTo>
                      <a:pt x="1260" y="7562"/>
                    </a:moveTo>
                    <a:lnTo>
                      <a:pt x="1008" y="8192"/>
                    </a:lnTo>
                    <a:lnTo>
                      <a:pt x="819" y="7562"/>
                    </a:lnTo>
                    <a:close/>
                    <a:moveTo>
                      <a:pt x="1008" y="0"/>
                    </a:moveTo>
                    <a:cubicBezTo>
                      <a:pt x="473" y="0"/>
                      <a:pt x="0" y="473"/>
                      <a:pt x="0" y="1009"/>
                    </a:cubicBezTo>
                    <a:lnTo>
                      <a:pt x="0" y="7215"/>
                    </a:lnTo>
                    <a:lnTo>
                      <a:pt x="0" y="7309"/>
                    </a:lnTo>
                    <a:lnTo>
                      <a:pt x="662" y="9357"/>
                    </a:lnTo>
                    <a:cubicBezTo>
                      <a:pt x="693" y="9515"/>
                      <a:pt x="819" y="9609"/>
                      <a:pt x="977" y="9609"/>
                    </a:cubicBezTo>
                    <a:cubicBezTo>
                      <a:pt x="1134" y="9609"/>
                      <a:pt x="1260" y="9515"/>
                      <a:pt x="1292" y="9357"/>
                    </a:cubicBezTo>
                    <a:lnTo>
                      <a:pt x="1954" y="7309"/>
                    </a:lnTo>
                    <a:lnTo>
                      <a:pt x="1954" y="7215"/>
                    </a:lnTo>
                    <a:lnTo>
                      <a:pt x="1954" y="1009"/>
                    </a:lnTo>
                    <a:cubicBezTo>
                      <a:pt x="2048" y="441"/>
                      <a:pt x="1576" y="0"/>
                      <a:pt x="10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BA7C8FAE-4745-4198-90C9-0389998A3322}"/>
              </a:ext>
            </a:extLst>
          </p:cNvPr>
          <p:cNvSpPr/>
          <p:nvPr/>
        </p:nvSpPr>
        <p:spPr>
          <a:xfrm>
            <a:off x="1682939" y="4947874"/>
            <a:ext cx="412277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400" dirty="0"/>
              <a:t>Online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this</a:t>
            </a:r>
            <a:r>
              <a:rPr lang="de-DE" sz="1400" dirty="0"/>
              <a:t> web form: </a:t>
            </a:r>
            <a:r>
              <a:rPr lang="de-D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https://greenict.de/startups/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A total of 3 application and selection </a:t>
            </a:r>
            <a:br>
              <a:rPr lang="en-US" sz="1400" dirty="0"/>
            </a:br>
            <a:r>
              <a:rPr lang="en-US" sz="1400" dirty="0"/>
              <a:t>rounds are planned until the end of 2024</a:t>
            </a:r>
            <a:endParaRPr lang="de-DE" sz="1400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61F222E-DE1E-4325-B30E-8F041A96B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74" b="-6428"/>
          <a:stretch/>
        </p:blipFill>
        <p:spPr>
          <a:xfrm>
            <a:off x="480459" y="1588496"/>
            <a:ext cx="547962" cy="4673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35F3D2-31C6-48E8-8DF3-F0EB2B0F2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334" y="1934866"/>
            <a:ext cx="5890430" cy="3888000"/>
          </a:xfrm>
          <a:prstGeom prst="rect">
            <a:avLst/>
          </a:prstGeom>
        </p:spPr>
      </p:pic>
      <p:sp>
        <p:nvSpPr>
          <p:cNvPr id="30" name="Rahmen 29">
            <a:extLst>
              <a:ext uri="{FF2B5EF4-FFF2-40B4-BE49-F238E27FC236}">
                <a16:creationId xmlns:a16="http://schemas.microsoft.com/office/drawing/2014/main" id="{4968124C-EAE6-4846-BEDA-5DF9BBCAF68E}"/>
              </a:ext>
            </a:extLst>
          </p:cNvPr>
          <p:cNvSpPr/>
          <p:nvPr/>
        </p:nvSpPr>
        <p:spPr>
          <a:xfrm>
            <a:off x="5498984" y="1679284"/>
            <a:ext cx="6419850" cy="4390429"/>
          </a:xfrm>
          <a:prstGeom prst="frame">
            <a:avLst>
              <a:gd name="adj1" fmla="val 3388"/>
            </a:avLst>
          </a:prstGeom>
          <a:solidFill>
            <a:srgbClr val="BFDE1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AF5E5B3-49EA-4166-A7A9-65E735507B51}"/>
              </a:ext>
            </a:extLst>
          </p:cNvPr>
          <p:cNvSpPr/>
          <p:nvPr/>
        </p:nvSpPr>
        <p:spPr>
          <a:xfrm>
            <a:off x="6691568" y="1581825"/>
            <a:ext cx="4002058" cy="34867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D677477-A30A-498B-AE0D-1F18AC77CCC0}"/>
              </a:ext>
            </a:extLst>
          </p:cNvPr>
          <p:cNvSpPr/>
          <p:nvPr/>
        </p:nvSpPr>
        <p:spPr>
          <a:xfrm>
            <a:off x="6691568" y="5895376"/>
            <a:ext cx="4002058" cy="1843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eschweifte Klammer rechts 42">
            <a:extLst>
              <a:ext uri="{FF2B5EF4-FFF2-40B4-BE49-F238E27FC236}">
                <a16:creationId xmlns:a16="http://schemas.microsoft.com/office/drawing/2014/main" id="{73195E06-C2EE-406A-BDC1-4D217CC0A0D4}"/>
              </a:ext>
            </a:extLst>
          </p:cNvPr>
          <p:cNvSpPr/>
          <p:nvPr/>
        </p:nvSpPr>
        <p:spPr>
          <a:xfrm rot="5400000">
            <a:off x="10588550" y="3264439"/>
            <a:ext cx="85880" cy="1292217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8A3B197-5FAB-4177-8704-7E23E6131357}"/>
              </a:ext>
            </a:extLst>
          </p:cNvPr>
          <p:cNvSpPr/>
          <p:nvPr/>
        </p:nvSpPr>
        <p:spPr>
          <a:xfrm>
            <a:off x="11225730" y="3795876"/>
            <a:ext cx="349245" cy="203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08000" bIns="108000" rtlCol="0" anchor="ctr"/>
          <a:lstStyle/>
          <a:p>
            <a:pPr algn="l">
              <a:lnSpc>
                <a:spcPts val="1960"/>
              </a:lnSpc>
              <a:buClr>
                <a:schemeClr val="accent1"/>
              </a:buClr>
            </a:pPr>
            <a:r>
              <a:rPr lang="de-DE" sz="1400" dirty="0">
                <a:solidFill>
                  <a:srgbClr val="6E8909"/>
                </a:solidFill>
              </a:rPr>
              <a:t>…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007F43E-58FB-4427-B4AC-D838D26D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ICT @ FMD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27CA65-9E41-498B-9D84-92C69556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green</a:t>
            </a:r>
            <a:r>
              <a:rPr lang="de-DE" b="1" dirty="0" err="1"/>
              <a:t>ict</a:t>
            </a:r>
            <a:r>
              <a:rPr lang="de-DE" dirty="0" err="1"/>
              <a:t>.space</a:t>
            </a:r>
            <a:r>
              <a:rPr lang="de-DE" dirty="0"/>
              <a:t> </a:t>
            </a:r>
            <a:r>
              <a:rPr lang="de-DE" dirty="0">
                <a:ea typeface="+mn-lt"/>
                <a:cs typeface="+mn-lt"/>
              </a:rPr>
              <a:t>– The </a:t>
            </a:r>
            <a:r>
              <a:rPr lang="de-DE" dirty="0" err="1">
                <a:ea typeface="+mn-lt"/>
                <a:cs typeface="+mn-lt"/>
              </a:rPr>
              <a:t>Accelerator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for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sustainable</a:t>
            </a:r>
            <a:r>
              <a:rPr lang="de-DE" dirty="0">
                <a:ea typeface="+mn-lt"/>
                <a:cs typeface="+mn-lt"/>
              </a:rPr>
              <a:t> Startups and SMEs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EDF4D50B-6650-45C8-93A5-C89369DEC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9086156"/>
              </p:ext>
            </p:extLst>
          </p:nvPr>
        </p:nvGraphicFramePr>
        <p:xfrm>
          <a:off x="488000" y="2772446"/>
          <a:ext cx="11216000" cy="1427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F778FEAD-3214-4CFE-9F08-C9C6D0A5BEC9}"/>
              </a:ext>
            </a:extLst>
          </p:cNvPr>
          <p:cNvSpPr txBox="1"/>
          <p:nvPr/>
        </p:nvSpPr>
        <p:spPr>
          <a:xfrm>
            <a:off x="495945" y="2157713"/>
            <a:ext cx="19656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31.05.</a:t>
            </a:r>
          </a:p>
          <a:p>
            <a:r>
              <a:rPr lang="en-US" sz="1400" b="1" dirty="0">
                <a:latin typeface="Frutiger 55 Roman" panose="020B0500000000000000" pitchFamily="34" charset="0"/>
              </a:rPr>
              <a:t>Start</a:t>
            </a:r>
            <a:r>
              <a:rPr lang="en-US" sz="1400" dirty="0">
                <a:latin typeface="Frutiger 55 Roman" panose="020B0500000000000000" pitchFamily="34" charset="0"/>
              </a:rPr>
              <a:t> of the first</a:t>
            </a:r>
            <a:br>
              <a:rPr lang="en-US" sz="1400" dirty="0">
                <a:latin typeface="Frutiger 55 Roman" panose="020B0500000000000000" pitchFamily="34" charset="0"/>
              </a:rPr>
            </a:br>
            <a:r>
              <a:rPr lang="en-US" sz="1400" dirty="0">
                <a:latin typeface="Frutiger 55 Roman" panose="020B0500000000000000" pitchFamily="34" charset="0"/>
              </a:rPr>
              <a:t>application round</a:t>
            </a:r>
            <a:br>
              <a:rPr lang="en-US" sz="1400" dirty="0">
                <a:latin typeface="Frutiger 55 Roman" panose="020B0500000000000000" pitchFamily="34" charset="0"/>
              </a:rPr>
            </a:br>
            <a:r>
              <a:rPr lang="en-US" sz="1400" dirty="0">
                <a:latin typeface="Frutiger 55 Roman" panose="020B0500000000000000" pitchFamily="34" charset="0"/>
              </a:rPr>
              <a:t>on Green ICT website</a:t>
            </a:r>
            <a:endParaRPr lang="de-DE" sz="1400" dirty="0">
              <a:latin typeface="Frutiger 55 Roman" panose="020B0500000000000000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936B373-3C20-49FB-8445-ECFBC483E43A}"/>
              </a:ext>
            </a:extLst>
          </p:cNvPr>
          <p:cNvSpPr txBox="1"/>
          <p:nvPr/>
        </p:nvSpPr>
        <p:spPr>
          <a:xfrm>
            <a:off x="3442356" y="2157713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30.07.</a:t>
            </a:r>
          </a:p>
          <a:p>
            <a:r>
              <a:rPr lang="de-DE" sz="1400" b="1" dirty="0" err="1">
                <a:latin typeface="Frutiger 55 Roman" panose="020B0500000000000000" pitchFamily="34" charset="0"/>
              </a:rPr>
              <a:t>Application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deadline</a:t>
            </a:r>
            <a:endParaRPr lang="de-DE" sz="1400" b="1" dirty="0">
              <a:latin typeface="Frutiger 55 Roman" panose="020B0500000000000000" pitchFamily="34" charset="0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C57B1A0-D13B-433E-BE8B-39FBCB833AD6}"/>
              </a:ext>
            </a:extLst>
          </p:cNvPr>
          <p:cNvCxnSpPr>
            <a:cxnSpLocks/>
          </p:cNvCxnSpPr>
          <p:nvPr/>
        </p:nvCxnSpPr>
        <p:spPr>
          <a:xfrm>
            <a:off x="495945" y="2213666"/>
            <a:ext cx="0" cy="874206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320BBFA-64E3-4A4D-85CE-4D60BAC6F61F}"/>
              </a:ext>
            </a:extLst>
          </p:cNvPr>
          <p:cNvCxnSpPr>
            <a:cxnSpLocks/>
          </p:cNvCxnSpPr>
          <p:nvPr/>
        </p:nvCxnSpPr>
        <p:spPr>
          <a:xfrm>
            <a:off x="3452404" y="2213666"/>
            <a:ext cx="0" cy="849086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EFEAF5D-A23E-4C05-9915-0CA6325565EF}"/>
              </a:ext>
            </a:extLst>
          </p:cNvPr>
          <p:cNvSpPr txBox="1"/>
          <p:nvPr/>
        </p:nvSpPr>
        <p:spPr>
          <a:xfrm>
            <a:off x="2004074" y="4037849"/>
            <a:ext cx="3926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Matchmaking</a:t>
            </a:r>
          </a:p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Initial </a:t>
            </a:r>
            <a:r>
              <a:rPr lang="de-DE" sz="1400" b="1" dirty="0" err="1">
                <a:latin typeface="Frutiger 55 Roman" panose="020B0500000000000000" pitchFamily="34" charset="0"/>
              </a:rPr>
              <a:t>consultation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dirty="0" err="1">
                <a:latin typeface="Frutiger 55 Roman" panose="020B0500000000000000" pitchFamily="34" charset="0"/>
              </a:rPr>
              <a:t>with</a:t>
            </a:r>
            <a:r>
              <a:rPr lang="de-DE" sz="1400" b="1" dirty="0">
                <a:latin typeface="Frutiger 55 Roman" panose="020B0500000000000000" pitchFamily="34" charset="0"/>
              </a:rPr>
              <a:t> FMD </a:t>
            </a:r>
            <a:r>
              <a:rPr lang="de-DE" sz="1400" dirty="0" err="1">
                <a:latin typeface="Frutiger 55 Roman" panose="020B0500000000000000" pitchFamily="34" charset="0"/>
              </a:rPr>
              <a:t>experts</a:t>
            </a:r>
            <a:endParaRPr lang="de-DE" sz="1400" dirty="0">
              <a:latin typeface="Frutiger 55 Roman" panose="020B0500000000000000" pitchFamily="34" charset="0"/>
            </a:endParaRPr>
          </a:p>
          <a:p>
            <a:pPr algn="r"/>
            <a:r>
              <a:rPr lang="en-US" sz="1400" dirty="0">
                <a:latin typeface="Frutiger 55 Roman" panose="020B0500000000000000" pitchFamily="34" charset="0"/>
              </a:rPr>
              <a:t>Contacting the matching Green ICT institutes</a:t>
            </a:r>
            <a:endParaRPr lang="de-DE" sz="1400" dirty="0">
              <a:latin typeface="Frutiger 55 Roman" panose="020B0500000000000000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D8DF807-0424-4148-9744-7DE0A3E5699A}"/>
              </a:ext>
            </a:extLst>
          </p:cNvPr>
          <p:cNvSpPr txBox="1"/>
          <p:nvPr/>
        </p:nvSpPr>
        <p:spPr>
          <a:xfrm>
            <a:off x="7957151" y="4603732"/>
            <a:ext cx="29065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End </a:t>
            </a:r>
            <a:r>
              <a:rPr lang="de-DE" sz="1400" b="1" dirty="0" err="1">
                <a:solidFill>
                  <a:srgbClr val="6E8909"/>
                </a:solidFill>
                <a:latin typeface="Frutiger LT Com 55 Roman" panose="020B0503030504020204" pitchFamily="34" charset="0"/>
              </a:rPr>
              <a:t>of</a:t>
            </a:r>
            <a:r>
              <a:rPr lang="de-DE" sz="1400" b="1" dirty="0">
                <a:solidFill>
                  <a:srgbClr val="6E8909"/>
                </a:solidFill>
                <a:latin typeface="Frutiger LT Com 55 Roman" panose="020B0503030504020204" pitchFamily="34" charset="0"/>
              </a:rPr>
              <a:t> </a:t>
            </a:r>
            <a:r>
              <a:rPr lang="de-DE" sz="1400" b="1" dirty="0" err="1">
                <a:solidFill>
                  <a:srgbClr val="6E8909"/>
                </a:solidFill>
                <a:latin typeface="Frutiger LT Com 55 Roman" panose="020B0503030504020204" pitchFamily="34" charset="0"/>
              </a:rPr>
              <a:t>October</a:t>
            </a:r>
            <a:endParaRPr lang="de-DE" sz="1400" b="1" dirty="0">
              <a:solidFill>
                <a:srgbClr val="6E8909"/>
              </a:solidFill>
              <a:latin typeface="Frutiger 55 Roman" panose="020B0500000000000000" pitchFamily="34" charset="0"/>
            </a:endParaRPr>
          </a:p>
          <a:p>
            <a:r>
              <a:rPr lang="de-DE" sz="1400" b="1" dirty="0" err="1">
                <a:latin typeface="Frutiger 55 Roman" panose="020B0500000000000000" pitchFamily="34" charset="0"/>
              </a:rPr>
              <a:t>Selection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process</a:t>
            </a:r>
            <a:endParaRPr lang="de-DE" sz="1400" b="1" dirty="0">
              <a:latin typeface="Frutiger 55 Roman" panose="020B0500000000000000" pitchFamily="34" charset="0"/>
            </a:endParaRPr>
          </a:p>
          <a:p>
            <a:r>
              <a:rPr lang="de-DE" sz="1400" dirty="0">
                <a:latin typeface="Frutiger 55 Roman" panose="020B0500000000000000" pitchFamily="34" charset="0"/>
              </a:rPr>
              <a:t>Jury pitch</a:t>
            </a:r>
          </a:p>
          <a:p>
            <a:r>
              <a:rPr lang="de-DE" sz="1400" dirty="0">
                <a:latin typeface="Frutiger 55 Roman" panose="020B0500000000000000" pitchFamily="34" charset="0"/>
              </a:rPr>
              <a:t>Jury </a:t>
            </a:r>
            <a:r>
              <a:rPr lang="de-DE" sz="1400" dirty="0" err="1">
                <a:latin typeface="Frutiger 55 Roman" panose="020B0500000000000000" pitchFamily="34" charset="0"/>
              </a:rPr>
              <a:t>meeting</a:t>
            </a:r>
            <a:endParaRPr lang="de-DE" sz="1400" dirty="0">
              <a:latin typeface="Frutiger 55 Roman" panose="020B0500000000000000" pitchFamily="34" charset="0"/>
            </a:endParaRPr>
          </a:p>
          <a:p>
            <a:r>
              <a:rPr lang="de-DE" sz="1400" b="1" dirty="0" err="1">
                <a:latin typeface="Frutiger 55 Roman" panose="020B0500000000000000" pitchFamily="34" charset="0"/>
              </a:rPr>
              <a:t>Selection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of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the</a:t>
            </a:r>
            <a:r>
              <a:rPr lang="de-DE" sz="1400" b="1" dirty="0">
                <a:latin typeface="Frutiger 55 Roman" panose="020B0500000000000000" pitchFamily="34" charset="0"/>
              </a:rPr>
              <a:t> Startups &amp; SMEs</a:t>
            </a:r>
          </a:p>
        </p:txBody>
      </p:sp>
      <p:sp>
        <p:nvSpPr>
          <p:cNvPr id="34" name="Datumsplatzhalter 2">
            <a:extLst>
              <a:ext uri="{FF2B5EF4-FFF2-40B4-BE49-F238E27FC236}">
                <a16:creationId xmlns:a16="http://schemas.microsoft.com/office/drawing/2014/main" id="{DB92F3E0-8D97-405F-BED7-DC9835D1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FFB1AE87-A5BE-460F-A4B9-580306A0DF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35" name="Foliennummernplatzhalter 6">
            <a:extLst>
              <a:ext uri="{FF2B5EF4-FFF2-40B4-BE49-F238E27FC236}">
                <a16:creationId xmlns:a16="http://schemas.microsoft.com/office/drawing/2014/main" id="{8798FCFF-4DB3-40F8-9982-C90F8600A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3016666-EAF0-44ED-AECE-637A9CBBB959}"/>
              </a:ext>
            </a:extLst>
          </p:cNvPr>
          <p:cNvCxnSpPr>
            <a:cxnSpLocks/>
          </p:cNvCxnSpPr>
          <p:nvPr/>
        </p:nvCxnSpPr>
        <p:spPr>
          <a:xfrm>
            <a:off x="7947441" y="3877285"/>
            <a:ext cx="0" cy="1892320"/>
          </a:xfrm>
          <a:prstGeom prst="line">
            <a:avLst/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489B83BD-DB4C-49B9-B57C-002D06821D7E}"/>
              </a:ext>
            </a:extLst>
          </p:cNvPr>
          <p:cNvSpPr txBox="1"/>
          <p:nvPr/>
        </p:nvSpPr>
        <p:spPr>
          <a:xfrm>
            <a:off x="9943641" y="4037561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Project launch</a:t>
            </a:r>
          </a:p>
        </p:txBody>
      </p:sp>
      <p:sp>
        <p:nvSpPr>
          <p:cNvPr id="45" name="Geschweifte Klammer rechts 44">
            <a:extLst>
              <a:ext uri="{FF2B5EF4-FFF2-40B4-BE49-F238E27FC236}">
                <a16:creationId xmlns:a16="http://schemas.microsoft.com/office/drawing/2014/main" id="{FA3F83DE-BCA4-4695-ADDC-C3657270A383}"/>
              </a:ext>
            </a:extLst>
          </p:cNvPr>
          <p:cNvSpPr/>
          <p:nvPr/>
        </p:nvSpPr>
        <p:spPr>
          <a:xfrm rot="5400000">
            <a:off x="5213571" y="3116174"/>
            <a:ext cx="85880" cy="1554760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EBF81E68-6B45-45A8-AD75-850DC1A6D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7"/>
            <a:ext cx="3798103" cy="123110"/>
          </a:xfrm>
        </p:spPr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9EA9F8C-EC5A-48E5-B739-7CE8E8A4DBCB}"/>
              </a:ext>
            </a:extLst>
          </p:cNvPr>
          <p:cNvSpPr txBox="1"/>
          <p:nvPr/>
        </p:nvSpPr>
        <p:spPr>
          <a:xfrm>
            <a:off x="3774837" y="4815498"/>
            <a:ext cx="3549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>
                <a:latin typeface="Frutiger 55 Roman" panose="020B0500000000000000" pitchFamily="34" charset="0"/>
              </a:rPr>
              <a:t>Workshop</a:t>
            </a:r>
          </a:p>
          <a:p>
            <a:pPr algn="r"/>
            <a:r>
              <a:rPr lang="de-DE" sz="1400" dirty="0" err="1">
                <a:latin typeface="Frutiger 55 Roman" panose="020B0500000000000000" pitchFamily="34" charset="0"/>
              </a:rPr>
              <a:t>Preparation</a:t>
            </a:r>
            <a:r>
              <a:rPr lang="de-DE" sz="1400" dirty="0">
                <a:latin typeface="Frutiger 55 Roman" panose="020B0500000000000000" pitchFamily="34" charset="0"/>
              </a:rPr>
              <a:t> </a:t>
            </a:r>
            <a:r>
              <a:rPr lang="de-DE" sz="1400" dirty="0" err="1">
                <a:latin typeface="Frutiger 55 Roman" panose="020B0500000000000000" pitchFamily="34" charset="0"/>
              </a:rPr>
              <a:t>of</a:t>
            </a:r>
            <a:r>
              <a:rPr lang="de-DE" sz="1400" dirty="0">
                <a:latin typeface="Frutiger 55 Roman" panose="020B0500000000000000" pitchFamily="34" charset="0"/>
              </a:rPr>
              <a:t> </a:t>
            </a:r>
            <a:r>
              <a:rPr lang="de-DE" sz="1400" dirty="0" err="1">
                <a:latin typeface="Frutiger 55 Roman" panose="020B0500000000000000" pitchFamily="34" charset="0"/>
              </a:rPr>
              <a:t>the</a:t>
            </a:r>
            <a:r>
              <a:rPr lang="de-DE" sz="1400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project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application</a:t>
            </a:r>
            <a:endParaRPr lang="de-DE" sz="1400" b="1" dirty="0">
              <a:latin typeface="Frutiger 55 Roman" panose="020B0500000000000000" pitchFamily="34" charset="0"/>
            </a:endParaRPr>
          </a:p>
          <a:p>
            <a:pPr algn="r"/>
            <a:r>
              <a:rPr lang="de-DE" sz="1400" dirty="0" err="1">
                <a:latin typeface="Frutiger 55 Roman" panose="020B0500000000000000" pitchFamily="34" charset="0"/>
              </a:rPr>
              <a:t>Negotiating</a:t>
            </a:r>
            <a:r>
              <a:rPr lang="de-DE" sz="1400" dirty="0">
                <a:latin typeface="Frutiger 55 Roman" panose="020B0500000000000000" pitchFamily="34" charset="0"/>
              </a:rPr>
              <a:t> </a:t>
            </a:r>
            <a:r>
              <a:rPr lang="de-DE" sz="1400" dirty="0" err="1">
                <a:latin typeface="Frutiger 55 Roman" panose="020B0500000000000000" pitchFamily="34" charset="0"/>
              </a:rPr>
              <a:t>the</a:t>
            </a:r>
            <a:r>
              <a:rPr lang="de-DE" sz="1400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cooperation</a:t>
            </a:r>
            <a:r>
              <a:rPr lang="de-DE" sz="1400" b="1" dirty="0">
                <a:latin typeface="Frutiger 55 Roman" panose="020B0500000000000000" pitchFamily="34" charset="0"/>
              </a:rPr>
              <a:t> </a:t>
            </a:r>
            <a:r>
              <a:rPr lang="de-DE" sz="1400" b="1" dirty="0" err="1">
                <a:latin typeface="Frutiger 55 Roman" panose="020B0500000000000000" pitchFamily="34" charset="0"/>
              </a:rPr>
              <a:t>agreement</a:t>
            </a:r>
            <a:endParaRPr lang="de-DE" sz="1400" b="1" dirty="0">
              <a:latin typeface="Frutiger 55 Roman" panose="020B0500000000000000" pitchFamily="34" charset="0"/>
            </a:endParaRPr>
          </a:p>
          <a:p>
            <a:pPr algn="r"/>
            <a:r>
              <a:rPr lang="en-US" sz="1400" dirty="0">
                <a:latin typeface="Frutiger 55 Roman" panose="020B0500000000000000" pitchFamily="34" charset="0"/>
              </a:rPr>
              <a:t>Preparation of the </a:t>
            </a:r>
            <a:r>
              <a:rPr lang="en-US" sz="1400" b="1" dirty="0">
                <a:latin typeface="Frutiger 55 Roman" panose="020B0500000000000000" pitchFamily="34" charset="0"/>
              </a:rPr>
              <a:t>jury pitch</a:t>
            </a:r>
            <a:endParaRPr lang="de-DE" sz="1400" b="1" dirty="0">
              <a:latin typeface="Frutiger 55 Roman" panose="020B0500000000000000" pitchFamily="34" charset="0"/>
            </a:endParaRP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E977AA11-50F5-46D2-B98E-2B480CE70BDA}"/>
              </a:ext>
            </a:extLst>
          </p:cNvPr>
          <p:cNvSpPr/>
          <p:nvPr/>
        </p:nvSpPr>
        <p:spPr>
          <a:xfrm rot="5400000">
            <a:off x="6777759" y="3127590"/>
            <a:ext cx="85880" cy="1531927"/>
          </a:xfrm>
          <a:prstGeom prst="rightBrace">
            <a:avLst>
              <a:gd name="adj1" fmla="val 71182"/>
              <a:gd name="adj2" fmla="val 50000"/>
            </a:avLst>
          </a:prstGeom>
          <a:ln w="19050">
            <a:solidFill>
              <a:srgbClr val="6E8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28A5EEC-7DA8-41C3-82B9-60C55F7CA155}"/>
              </a:ext>
            </a:extLst>
          </p:cNvPr>
          <p:cNvCxnSpPr>
            <a:cxnSpLocks/>
          </p:cNvCxnSpPr>
          <p:nvPr/>
        </p:nvCxnSpPr>
        <p:spPr>
          <a:xfrm>
            <a:off x="6823081" y="4037849"/>
            <a:ext cx="0" cy="760370"/>
          </a:xfrm>
          <a:prstGeom prst="line">
            <a:avLst/>
          </a:prstGeom>
          <a:ln w="19050">
            <a:solidFill>
              <a:srgbClr val="6E89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8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A6F092D-727C-44CD-BB0C-F1C722C503A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4"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A6F092D-727C-44CD-BB0C-F1C722C503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6">
            <a:extLst>
              <a:ext uri="{FF2B5EF4-FFF2-40B4-BE49-F238E27FC236}">
                <a16:creationId xmlns:a16="http://schemas.microsoft.com/office/drawing/2014/main" id="{83E5052C-74D3-4E8D-B5BD-6035032809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82733"/>
          </a:xfrm>
        </p:spPr>
        <p:txBody>
          <a:bodyPr vert="horz"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1BE8E5E-11BC-42C8-AF9C-9782F681B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dirty="0">
                <a:latin typeface="+mn-lt"/>
              </a:rPr>
              <a:t>Contact</a:t>
            </a:r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2A9176B6-C397-43FB-B90D-1B80266B1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7897" y="6455836"/>
            <a:ext cx="2952000" cy="123111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Dr. Daniela Hübler, </a:t>
            </a:r>
            <a:r>
              <a:rPr lang="en-US" dirty="0"/>
              <a:t>Manager Innovation and Startups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328C64-E571-4F60-A352-DE0B290E8077}"/>
              </a:ext>
            </a:extLst>
          </p:cNvPr>
          <p:cNvSpPr txBox="1"/>
          <p:nvPr/>
        </p:nvSpPr>
        <p:spPr>
          <a:xfrm>
            <a:off x="3679030" y="1695522"/>
            <a:ext cx="283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A6ECCE5-FB92-405A-8333-4EA25646D781}"/>
              </a:ext>
            </a:extLst>
          </p:cNvPr>
          <p:cNvSpPr txBox="1">
            <a:spLocks/>
          </p:cNvSpPr>
          <p:nvPr/>
        </p:nvSpPr>
        <p:spPr bwMode="gray">
          <a:xfrm>
            <a:off x="476034" y="4112160"/>
            <a:ext cx="4171122" cy="1967519"/>
          </a:xfrm>
          <a:prstGeom prst="rect">
            <a:avLst/>
          </a:prstGeom>
          <a:solidFill>
            <a:srgbClr val="E5EEF2"/>
          </a:solidFill>
        </p:spPr>
        <p:txBody>
          <a:bodyPr wrap="square" lIns="108000" tIns="144000" rIns="108000" bIns="72000" numCol="1" spcCol="360000">
            <a:noAutofit/>
          </a:bodyPr>
          <a:lstStyle>
            <a:lvl1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96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ts val="196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>
                <a:solidFill>
                  <a:schemeClr val="accent2"/>
                </a:solidFill>
              </a:rPr>
              <a:t>Dr. Daniela Hübler</a:t>
            </a:r>
          </a:p>
          <a:p>
            <a:pPr lvl="2"/>
            <a:r>
              <a:rPr lang="en-US" dirty="0">
                <a:solidFill>
                  <a:schemeClr val="accent2"/>
                </a:solidFill>
                <a:latin typeface="+mn-lt"/>
              </a:rPr>
              <a:t>Manager</a:t>
            </a:r>
          </a:p>
          <a:p>
            <a:pPr lvl="2"/>
            <a:r>
              <a:rPr lang="en-US" dirty="0">
                <a:solidFill>
                  <a:schemeClr val="accent2"/>
                </a:solidFill>
                <a:latin typeface="+mn-lt"/>
              </a:rPr>
              <a:t>Innovation and Startups</a:t>
            </a:r>
            <a:br>
              <a:rPr lang="de-DE" dirty="0">
                <a:solidFill>
                  <a:schemeClr val="accent2"/>
                </a:solidFill>
              </a:rPr>
            </a:br>
            <a:br>
              <a:rPr lang="de-DE" dirty="0">
                <a:solidFill>
                  <a:schemeClr val="accent2"/>
                </a:solidFill>
              </a:rPr>
            </a:br>
            <a:r>
              <a:rPr lang="de-DE" dirty="0">
                <a:solidFill>
                  <a:schemeClr val="accent2"/>
                </a:solidFill>
                <a:latin typeface="+mn-lt"/>
              </a:rPr>
              <a:t>+49 151 7261 9479 space@mikroelektronik.fraunhofer.de</a:t>
            </a:r>
            <a:br>
              <a:rPr lang="de-DE" dirty="0">
                <a:solidFill>
                  <a:schemeClr val="accent2"/>
                </a:solidFill>
              </a:rPr>
            </a:br>
            <a:endParaRPr lang="de-DE" dirty="0">
              <a:solidFill>
                <a:schemeClr val="accent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92584B-DCCF-4ACB-A5B4-5B0F61CBA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309" y="1332096"/>
            <a:ext cx="5925162" cy="47475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153EC3-F5F8-4203-98CF-AF579B848D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18" r="4018"/>
          <a:stretch/>
        </p:blipFill>
        <p:spPr>
          <a:xfrm>
            <a:off x="476034" y="1332096"/>
            <a:ext cx="4171122" cy="2779200"/>
          </a:xfrm>
          <a:prstGeom prst="rect">
            <a:avLst/>
          </a:prstGeom>
        </p:spPr>
      </p:pic>
      <p:sp>
        <p:nvSpPr>
          <p:cNvPr id="18" name="Datumsplatzhalter 2">
            <a:extLst>
              <a:ext uri="{FF2B5EF4-FFF2-40B4-BE49-F238E27FC236}">
                <a16:creationId xmlns:a16="http://schemas.microsoft.com/office/drawing/2014/main" id="{C59914E7-9BD5-4AF4-973E-678A08A71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FFB1AE87-A5BE-460F-A4B9-580306A0DF90}" type="datetime1">
              <a:rPr lang="de-DE" noProof="0" smtClean="0"/>
              <a:t>02.06.2023</a:t>
            </a:fld>
            <a:endParaRPr lang="de-DE" noProof="0" dirty="0"/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07E666E5-2028-4549-ACBB-7A4A5B0E9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55836"/>
            <a:ext cx="720000" cy="123111"/>
          </a:xfrm>
        </p:spPr>
        <p:txBody>
          <a:bodyPr/>
          <a:lstStyle/>
          <a:p>
            <a:r>
              <a:rPr lang="en-US" dirty="0" err="1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569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VuE_Master_16-9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10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ojektfolien_GreenICT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3.xml><?xml version="1.0" encoding="utf-8"?>
<a:theme xmlns:a="http://schemas.openxmlformats.org/drawingml/2006/main" name="3_Projektfolien_QNC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4.xml><?xml version="1.0" encoding="utf-8"?>
<a:theme xmlns:a="http://schemas.openxmlformats.org/drawingml/2006/main" name="4_Projektfolien_MEA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5.xml><?xml version="1.0" encoding="utf-8"?>
<a:theme xmlns:a="http://schemas.openxmlformats.org/drawingml/2006/main" name="5_Projektfolien_EU Chips Act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6.xml><?xml version="1.0" encoding="utf-8"?>
<a:theme xmlns:a="http://schemas.openxmlformats.org/drawingml/2006/main" name="7_Projektfolien_Velektronik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7.xml><?xml version="1.0" encoding="utf-8"?>
<a:theme xmlns:a="http://schemas.openxmlformats.org/drawingml/2006/main" name="8_Projektfolien_TKOS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8.xml><?xml version="1.0" encoding="utf-8"?>
<a:theme xmlns:a="http://schemas.openxmlformats.org/drawingml/2006/main" name="7_Projektfolien_MATQu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ppt/theme/theme9.xml><?xml version="1.0" encoding="utf-8"?>
<a:theme xmlns:a="http://schemas.openxmlformats.org/drawingml/2006/main" name="8_Projektfolien_Ascent+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 smtClean="0"/>
        </a:defPPr>
      </a:lstStyle>
    </a:txDef>
  </a:objectDefaults>
  <a:extraClrSchemeLst/>
  <a:custClrLst>
    <a:custClr>
      <a:srgbClr val="179C7D"/>
    </a:custClr>
    <a:custClr>
      <a:srgbClr val="005B7F"/>
    </a:custClr>
    <a:custClr>
      <a:srgbClr val="A6BBC8"/>
    </a:custClr>
    <a:custClr>
      <a:srgbClr val="F58220"/>
    </a:custClr>
    <a:custClr>
      <a:srgbClr val="FFFFFF"/>
    </a:custClr>
    <a:custClr>
      <a:srgbClr val="337C99"/>
    </a:custClr>
    <a:custClr>
      <a:srgbClr val="669DB2"/>
    </a:custClr>
    <a:custClr>
      <a:srgbClr val="99BDCC"/>
    </a:custClr>
    <a:custClr>
      <a:srgbClr val="CCDEE5"/>
    </a:custClr>
    <a:custClr>
      <a:srgbClr val="E5EEF2"/>
    </a:custClr>
    <a:custClr>
      <a:srgbClr val="1C3F52"/>
    </a:custClr>
    <a:custClr>
      <a:srgbClr val="D3C7AE"/>
    </a:custClr>
    <a:custClr>
      <a:srgbClr val="008598"/>
    </a:custClr>
    <a:custClr>
      <a:srgbClr val="39C1CD"/>
    </a:custClr>
    <a:custClr>
      <a:srgbClr val="B2D235"/>
    </a:custClr>
    <a:custClr>
      <a:srgbClr val="FDB913"/>
    </a:custClr>
    <a:custClr>
      <a:srgbClr val="BB0056"/>
    </a:custClr>
    <a:custClr>
      <a:srgbClr val="7C154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7" id="{14180148-20CF-4DA7-A721-921E466A1C22}" vid="{F8CF5006-811B-4D57-A7EB-E6DAF4B53F7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d934a9-c0cd-4c6a-b8d8-662a115f1c92" xsi:nil="true"/>
    <lcf76f155ced4ddcb4097134ff3c332f xmlns="81f21dd9-5de3-44a3-9c4e-ab308fbc6c4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624D4BD603C494D8619E511287172B4" ma:contentTypeVersion="13" ma:contentTypeDescription="Ein neues Dokument erstellen." ma:contentTypeScope="" ma:versionID="c22b5f38e5f0fb654810109426109a07">
  <xsd:schema xmlns:xsd="http://www.w3.org/2001/XMLSchema" xmlns:xs="http://www.w3.org/2001/XMLSchema" xmlns:p="http://schemas.microsoft.com/office/2006/metadata/properties" xmlns:ns2="81f21dd9-5de3-44a3-9c4e-ab308fbc6c41" xmlns:ns3="35d934a9-c0cd-4c6a-b8d8-662a115f1c92" targetNamespace="http://schemas.microsoft.com/office/2006/metadata/properties" ma:root="true" ma:fieldsID="5976f2684d96bf32457c9c4d4b1fba63" ns2:_="" ns3:_="">
    <xsd:import namespace="81f21dd9-5de3-44a3-9c4e-ab308fbc6c41"/>
    <xsd:import namespace="35d934a9-c0cd-4c6a-b8d8-662a115f1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21dd9-5de3-44a3-9c4e-ab308fbc6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6eb20c4f-c5c2-492b-9954-d638c64bfe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934a9-c0cd-4c6a-b8d8-662a115f1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0093407-84f5-4cb1-83b1-d43fc197e44f}" ma:internalName="TaxCatchAll" ma:showField="CatchAllData" ma:web="35d934a9-c0cd-4c6a-b8d8-662a115f1c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2C50B6-1067-417A-81FE-D1A41986C17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35d934a9-c0cd-4c6a-b8d8-662a115f1c92"/>
    <ds:schemaRef ds:uri="http://schemas.microsoft.com/office/2006/metadata/properties"/>
    <ds:schemaRef ds:uri="81f21dd9-5de3-44a3-9c4e-ab308fbc6c41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8AAC5E9-8B35-44D2-8922-2E1B325AE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f21dd9-5de3-44a3-9c4e-ab308fbc6c41"/>
    <ds:schemaRef ds:uri="35d934a9-c0cd-4c6a-b8d8-662a115f1c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EE7905-1AE4-483A-8087-5A84576BC5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PP_190122_Fraunhofer_Master_16-9</Template>
  <TotalTime>0</TotalTime>
  <Words>552</Words>
  <Application>Microsoft Office PowerPoint</Application>
  <PresentationFormat>Breitbild</PresentationFormat>
  <Paragraphs>101</Paragraphs>
  <Slides>7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9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24" baseType="lpstr">
      <vt:lpstr>Arial</vt:lpstr>
      <vt:lpstr>Frutiger 45 Light</vt:lpstr>
      <vt:lpstr>Frutiger 55 Roman</vt:lpstr>
      <vt:lpstr>Frutiger LT Com 45 Light</vt:lpstr>
      <vt:lpstr>Frutiger LT Com 55 Roman</vt:lpstr>
      <vt:lpstr>Frutiger LT Com 65 Bold</vt:lpstr>
      <vt:lpstr>Wingdings</vt:lpstr>
      <vt:lpstr>1_VuE_Master_16-9</vt:lpstr>
      <vt:lpstr>2_Projektfolien_GreenICT</vt:lpstr>
      <vt:lpstr>3_Projektfolien_QNC</vt:lpstr>
      <vt:lpstr>4_Projektfolien_MEA</vt:lpstr>
      <vt:lpstr>5_Projektfolien_EU Chips Act</vt:lpstr>
      <vt:lpstr>7_Projektfolien_Velektronik</vt:lpstr>
      <vt:lpstr>8_Projektfolien_TKOS</vt:lpstr>
      <vt:lpstr>7_Projektfolien_MATQu</vt:lpstr>
      <vt:lpstr>8_Projektfolien_Ascent+</vt:lpstr>
      <vt:lpstr>think-cell Folie</vt:lpstr>
      <vt:lpstr>PowerPoint-Präsentation</vt:lpstr>
      <vt:lpstr>PowerPoint-Präsentation</vt:lpstr>
      <vt:lpstr>PowerPoint-Präsentation</vt:lpstr>
      <vt:lpstr>Green ICT @ FMD </vt:lpstr>
      <vt:lpstr>Green ICT @ FMD</vt:lpstr>
      <vt:lpstr>Green ICT @ FMD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Freis, Julia</dc:creator>
  <cp:lastModifiedBy>Hübler, Daniela</cp:lastModifiedBy>
  <cp:revision>640</cp:revision>
  <dcterms:created xsi:type="dcterms:W3CDTF">2022-02-02T13:13:43Z</dcterms:created>
  <dcterms:modified xsi:type="dcterms:W3CDTF">2023-06-02T10:03:06Z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0x010100E624D4BD603C494D8619E511287172B4</vt:lpwstr>
  </property>
  <property fmtid="{D5CDD505-2E9C-101B-9397-08002B2CF9AE}" pid="3" name="MediaServiceImageTags">
    <vt:lpwstr/>
  </property>
</Properties>
</file>